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2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6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52" r:id="rId8"/>
    <p:sldMasterId id="2147483765" r:id="rId9"/>
    <p:sldMasterId id="2147483778" r:id="rId10"/>
    <p:sldMasterId id="2147483791" r:id="rId11"/>
    <p:sldMasterId id="2147483803" r:id="rId12"/>
    <p:sldMasterId id="2147483815" r:id="rId13"/>
    <p:sldMasterId id="2147483827" r:id="rId14"/>
    <p:sldMasterId id="2147483840" r:id="rId15"/>
    <p:sldMasterId id="2147483853" r:id="rId16"/>
    <p:sldMasterId id="2147483866" r:id="rId17"/>
  </p:sldMasterIdLst>
  <p:notesMasterIdLst>
    <p:notesMasterId r:id="rId79"/>
  </p:notesMasterIdLst>
  <p:sldIdLst>
    <p:sldId id="256" r:id="rId18"/>
    <p:sldId id="322" r:id="rId19"/>
    <p:sldId id="356" r:id="rId20"/>
    <p:sldId id="317" r:id="rId21"/>
    <p:sldId id="319" r:id="rId22"/>
    <p:sldId id="258" r:id="rId23"/>
    <p:sldId id="296" r:id="rId24"/>
    <p:sldId id="286" r:id="rId25"/>
    <p:sldId id="355" r:id="rId26"/>
    <p:sldId id="288" r:id="rId27"/>
    <p:sldId id="289" r:id="rId28"/>
    <p:sldId id="300" r:id="rId29"/>
    <p:sldId id="290" r:id="rId30"/>
    <p:sldId id="291" r:id="rId31"/>
    <p:sldId id="292" r:id="rId32"/>
    <p:sldId id="297" r:id="rId33"/>
    <p:sldId id="298" r:id="rId34"/>
    <p:sldId id="301" r:id="rId35"/>
    <p:sldId id="312" r:id="rId36"/>
    <p:sldId id="313" r:id="rId37"/>
    <p:sldId id="357" r:id="rId38"/>
    <p:sldId id="302" r:id="rId39"/>
    <p:sldId id="303" r:id="rId40"/>
    <p:sldId id="316" r:id="rId41"/>
    <p:sldId id="304" r:id="rId42"/>
    <p:sldId id="305" r:id="rId43"/>
    <p:sldId id="306" r:id="rId44"/>
    <p:sldId id="315" r:id="rId45"/>
    <p:sldId id="299" r:id="rId46"/>
    <p:sldId id="285" r:id="rId47"/>
    <p:sldId id="293" r:id="rId48"/>
    <p:sldId id="307" r:id="rId49"/>
    <p:sldId id="308" r:id="rId50"/>
    <p:sldId id="323" r:id="rId51"/>
    <p:sldId id="324" r:id="rId52"/>
    <p:sldId id="331" r:id="rId53"/>
    <p:sldId id="332" r:id="rId54"/>
    <p:sldId id="333" r:id="rId55"/>
    <p:sldId id="340" r:id="rId56"/>
    <p:sldId id="334" r:id="rId57"/>
    <p:sldId id="339" r:id="rId58"/>
    <p:sldId id="335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29" r:id="rId74"/>
    <p:sldId id="330" r:id="rId75"/>
    <p:sldId id="309" r:id="rId76"/>
    <p:sldId id="314" r:id="rId77"/>
    <p:sldId id="276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8A2EA7-525D-4847-87B6-288D0B870737}" v="48" dt="2022-10-03T23:04:21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 autoAdjust="0"/>
  </p:normalViewPr>
  <p:slideViewPr>
    <p:cSldViewPr>
      <p:cViewPr varScale="1">
        <p:scale>
          <a:sx n="93" d="100"/>
          <a:sy n="93" d="100"/>
        </p:scale>
        <p:origin x="118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microsoft.com/office/2016/11/relationships/changesInfo" Target="changesInfos/changesInfo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77" Type="http://schemas.openxmlformats.org/officeDocument/2006/relationships/slide" Target="slides/slide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61" Type="http://schemas.openxmlformats.org/officeDocument/2006/relationships/slide" Target="slides/slide44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as Perdana" userId="8cb6778b54e0f012" providerId="Windows Live" clId="Web-{8F8A2EA7-525D-4847-87B6-288D0B870737}"/>
    <pc:docChg chg="modSld">
      <pc:chgData name="Dimas Perdana" userId="8cb6778b54e0f012" providerId="Windows Live" clId="Web-{8F8A2EA7-525D-4847-87B6-288D0B870737}" dt="2022-10-03T23:04:18.629" v="21" actId="20577"/>
      <pc:docMkLst>
        <pc:docMk/>
      </pc:docMkLst>
      <pc:sldChg chg="modSp">
        <pc:chgData name="Dimas Perdana" userId="8cb6778b54e0f012" providerId="Windows Live" clId="Web-{8F8A2EA7-525D-4847-87B6-288D0B870737}" dt="2022-10-03T23:03:16.549" v="18" actId="20577"/>
        <pc:sldMkLst>
          <pc:docMk/>
          <pc:sldMk cId="2212133426" sldId="301"/>
        </pc:sldMkLst>
        <pc:spChg chg="mod">
          <ac:chgData name="Dimas Perdana" userId="8cb6778b54e0f012" providerId="Windows Live" clId="Web-{8F8A2EA7-525D-4847-87B6-288D0B870737}" dt="2022-10-03T23:03:16.549" v="18" actId="20577"/>
          <ac:spMkLst>
            <pc:docMk/>
            <pc:sldMk cId="2212133426" sldId="301"/>
            <ac:spMk id="3" creationId="{00000000-0000-0000-0000-000000000000}"/>
          </ac:spMkLst>
        </pc:spChg>
      </pc:sldChg>
      <pc:sldChg chg="modSp">
        <pc:chgData name="Dimas Perdana" userId="8cb6778b54e0f012" providerId="Windows Live" clId="Web-{8F8A2EA7-525D-4847-87B6-288D0B870737}" dt="2022-10-03T23:04:05.472" v="20" actId="20577"/>
        <pc:sldMkLst>
          <pc:docMk/>
          <pc:sldMk cId="1868193927" sldId="303"/>
        </pc:sldMkLst>
        <pc:spChg chg="mod">
          <ac:chgData name="Dimas Perdana" userId="8cb6778b54e0f012" providerId="Windows Live" clId="Web-{8F8A2EA7-525D-4847-87B6-288D0B870737}" dt="2022-10-03T23:04:05.472" v="20" actId="20577"/>
          <ac:spMkLst>
            <pc:docMk/>
            <pc:sldMk cId="1868193927" sldId="303"/>
            <ac:spMk id="3" creationId="{00000000-0000-0000-0000-000000000000}"/>
          </ac:spMkLst>
        </pc:spChg>
      </pc:sldChg>
      <pc:sldChg chg="modSp">
        <pc:chgData name="Dimas Perdana" userId="8cb6778b54e0f012" providerId="Windows Live" clId="Web-{8F8A2EA7-525D-4847-87B6-288D0B870737}" dt="2022-10-03T23:04:18.629" v="21" actId="20577"/>
        <pc:sldMkLst>
          <pc:docMk/>
          <pc:sldMk cId="3957678869" sldId="305"/>
        </pc:sldMkLst>
        <pc:spChg chg="mod">
          <ac:chgData name="Dimas Perdana" userId="8cb6778b54e0f012" providerId="Windows Live" clId="Web-{8F8A2EA7-525D-4847-87B6-288D0B870737}" dt="2022-10-03T23:04:18.629" v="21" actId="20577"/>
          <ac:spMkLst>
            <pc:docMk/>
            <pc:sldMk cId="3957678869" sldId="305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8E6E2-3B8D-46C5-8BA6-55500EF51517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2B8B5AF3-236B-43EA-9CED-B43E307DD0F7}">
      <dgm:prSet phldrT="[Text]"/>
      <dgm:spPr/>
      <dgm:t>
        <a:bodyPr/>
        <a:lstStyle/>
        <a:p>
          <a:r>
            <a:rPr lang="en-US" dirty="0"/>
            <a:t>Invisible to the untrained eye</a:t>
          </a:r>
          <a:endParaRPr lang="en-ID" dirty="0"/>
        </a:p>
      </dgm:t>
    </dgm:pt>
    <dgm:pt modelId="{9373E52B-270E-4774-A746-7D20574E2E19}" type="parTrans" cxnId="{5A855669-6960-4EE0-A543-1056B4D994B0}">
      <dgm:prSet/>
      <dgm:spPr/>
      <dgm:t>
        <a:bodyPr/>
        <a:lstStyle/>
        <a:p>
          <a:endParaRPr lang="en-ID"/>
        </a:p>
      </dgm:t>
    </dgm:pt>
    <dgm:pt modelId="{168F5694-810B-433F-881E-B3996C27AF9B}" type="sibTrans" cxnId="{5A855669-6960-4EE0-A543-1056B4D994B0}">
      <dgm:prSet/>
      <dgm:spPr/>
      <dgm:t>
        <a:bodyPr/>
        <a:lstStyle/>
        <a:p>
          <a:endParaRPr lang="en-ID"/>
        </a:p>
      </dgm:t>
    </dgm:pt>
    <dgm:pt modelId="{ABA4FE4D-F0EB-4542-A85C-81A50C742FC8}">
      <dgm:prSet phldrT="[Text]"/>
      <dgm:spPr/>
      <dgm:t>
        <a:bodyPr/>
        <a:lstStyle/>
        <a:p>
          <a:r>
            <a:rPr lang="en-US" dirty="0"/>
            <a:t>May need to be interpreted by a specialist</a:t>
          </a:r>
          <a:endParaRPr lang="en-ID" dirty="0"/>
        </a:p>
      </dgm:t>
    </dgm:pt>
    <dgm:pt modelId="{5806CF09-0DC0-4722-928C-17C64D734816}" type="parTrans" cxnId="{595060F9-3D55-4B22-8EB3-F16E773D0DB9}">
      <dgm:prSet/>
      <dgm:spPr/>
      <dgm:t>
        <a:bodyPr/>
        <a:lstStyle/>
        <a:p>
          <a:endParaRPr lang="en-ID"/>
        </a:p>
      </dgm:t>
    </dgm:pt>
    <dgm:pt modelId="{064C5092-F943-4B14-8C20-F57C26E0D641}" type="sibTrans" cxnId="{595060F9-3D55-4B22-8EB3-F16E773D0DB9}">
      <dgm:prSet/>
      <dgm:spPr/>
      <dgm:t>
        <a:bodyPr/>
        <a:lstStyle/>
        <a:p>
          <a:endParaRPr lang="en-ID"/>
        </a:p>
      </dgm:t>
    </dgm:pt>
    <dgm:pt modelId="{7FBFE8A1-33CE-4ADE-B47C-0410EFB8FA8F}">
      <dgm:prSet phldrT="[Text]"/>
      <dgm:spPr/>
      <dgm:t>
        <a:bodyPr/>
        <a:lstStyle/>
        <a:p>
          <a:r>
            <a:rPr lang="en-US" dirty="0"/>
            <a:t>May be altered or destroyed trough normal use</a:t>
          </a:r>
          <a:endParaRPr lang="en-ID" dirty="0"/>
        </a:p>
      </dgm:t>
    </dgm:pt>
    <dgm:pt modelId="{FEFE05EE-1360-4EE5-AF29-E5F3527F99D8}" type="parTrans" cxnId="{D1EA3311-E660-4BA0-990E-B2C71AF5CD64}">
      <dgm:prSet/>
      <dgm:spPr/>
      <dgm:t>
        <a:bodyPr/>
        <a:lstStyle/>
        <a:p>
          <a:endParaRPr lang="en-ID"/>
        </a:p>
      </dgm:t>
    </dgm:pt>
    <dgm:pt modelId="{5A26E518-C23C-4D86-BA3D-27BB663C3D50}" type="sibTrans" cxnId="{D1EA3311-E660-4BA0-990E-B2C71AF5CD64}">
      <dgm:prSet/>
      <dgm:spPr/>
      <dgm:t>
        <a:bodyPr/>
        <a:lstStyle/>
        <a:p>
          <a:endParaRPr lang="en-ID"/>
        </a:p>
      </dgm:t>
    </dgm:pt>
    <dgm:pt modelId="{6C8A4CBF-5973-4639-B676-390BC69CA292}">
      <dgm:prSet phldrT="[Text]"/>
      <dgm:spPr/>
      <dgm:t>
        <a:bodyPr/>
        <a:lstStyle/>
        <a:p>
          <a:r>
            <a:rPr lang="en-US" dirty="0"/>
            <a:t>Can be copied without limits</a:t>
          </a:r>
          <a:endParaRPr lang="en-ID" dirty="0"/>
        </a:p>
      </dgm:t>
    </dgm:pt>
    <dgm:pt modelId="{A5B30B92-4381-461C-A0C7-6CF3CA79949F}" type="parTrans" cxnId="{8581078F-850C-4999-A51F-BFA594E7BBCF}">
      <dgm:prSet/>
      <dgm:spPr/>
      <dgm:t>
        <a:bodyPr/>
        <a:lstStyle/>
        <a:p>
          <a:endParaRPr lang="en-ID"/>
        </a:p>
      </dgm:t>
    </dgm:pt>
    <dgm:pt modelId="{BD61BF6A-EA5E-4134-8865-BA0101204F0E}" type="sibTrans" cxnId="{8581078F-850C-4999-A51F-BFA594E7BBCF}">
      <dgm:prSet/>
      <dgm:spPr/>
      <dgm:t>
        <a:bodyPr/>
        <a:lstStyle/>
        <a:p>
          <a:endParaRPr lang="en-ID"/>
        </a:p>
      </dgm:t>
    </dgm:pt>
    <dgm:pt modelId="{17192694-38CD-4044-9637-7A83BCB18BED}" type="pres">
      <dgm:prSet presAssocID="{1C48E6E2-3B8D-46C5-8BA6-55500EF51517}" presName="linearFlow" presStyleCnt="0">
        <dgm:presLayoutVars>
          <dgm:dir/>
          <dgm:resizeHandles val="exact"/>
        </dgm:presLayoutVars>
      </dgm:prSet>
      <dgm:spPr/>
    </dgm:pt>
    <dgm:pt modelId="{B1C1F0DE-5F00-4165-84D9-EBCAA0A63E78}" type="pres">
      <dgm:prSet presAssocID="{2B8B5AF3-236B-43EA-9CED-B43E307DD0F7}" presName="composite" presStyleCnt="0"/>
      <dgm:spPr/>
    </dgm:pt>
    <dgm:pt modelId="{8A0506DE-9FF9-47B9-8EB3-7E3C82C8D8B0}" type="pres">
      <dgm:prSet presAssocID="{2B8B5AF3-236B-43EA-9CED-B43E307DD0F7}" presName="imgShp" presStyleLbl="fgImgPlace1" presStyleIdx="0" presStyleCnt="4"/>
      <dgm:spPr/>
    </dgm:pt>
    <dgm:pt modelId="{17BCA49B-EC72-492A-A478-5862D3F1576F}" type="pres">
      <dgm:prSet presAssocID="{2B8B5AF3-236B-43EA-9CED-B43E307DD0F7}" presName="txShp" presStyleLbl="node1" presStyleIdx="0" presStyleCnt="4">
        <dgm:presLayoutVars>
          <dgm:bulletEnabled val="1"/>
        </dgm:presLayoutVars>
      </dgm:prSet>
      <dgm:spPr/>
    </dgm:pt>
    <dgm:pt modelId="{9C53CA09-77B9-459A-89F3-7073AC0AB993}" type="pres">
      <dgm:prSet presAssocID="{168F5694-810B-433F-881E-B3996C27AF9B}" presName="spacing" presStyleCnt="0"/>
      <dgm:spPr/>
    </dgm:pt>
    <dgm:pt modelId="{602B486D-71C4-4B4B-AACA-DC446FAA680F}" type="pres">
      <dgm:prSet presAssocID="{ABA4FE4D-F0EB-4542-A85C-81A50C742FC8}" presName="composite" presStyleCnt="0"/>
      <dgm:spPr/>
    </dgm:pt>
    <dgm:pt modelId="{48284177-D2D4-4F2A-8391-A9621A6043A6}" type="pres">
      <dgm:prSet presAssocID="{ABA4FE4D-F0EB-4542-A85C-81A50C742FC8}" presName="imgShp" presStyleLbl="fgImgPlace1" presStyleIdx="1" presStyleCnt="4"/>
      <dgm:spPr/>
    </dgm:pt>
    <dgm:pt modelId="{E9B3F291-4F24-439F-BF76-F08DD32638DC}" type="pres">
      <dgm:prSet presAssocID="{ABA4FE4D-F0EB-4542-A85C-81A50C742FC8}" presName="txShp" presStyleLbl="node1" presStyleIdx="1" presStyleCnt="4">
        <dgm:presLayoutVars>
          <dgm:bulletEnabled val="1"/>
        </dgm:presLayoutVars>
      </dgm:prSet>
      <dgm:spPr/>
    </dgm:pt>
    <dgm:pt modelId="{5FE3A4D4-0C54-4EE6-A831-0BFDE2FA61CA}" type="pres">
      <dgm:prSet presAssocID="{064C5092-F943-4B14-8C20-F57C26E0D641}" presName="spacing" presStyleCnt="0"/>
      <dgm:spPr/>
    </dgm:pt>
    <dgm:pt modelId="{B5BCB486-C671-46D4-BBC1-D0C054599853}" type="pres">
      <dgm:prSet presAssocID="{7FBFE8A1-33CE-4ADE-B47C-0410EFB8FA8F}" presName="composite" presStyleCnt="0"/>
      <dgm:spPr/>
    </dgm:pt>
    <dgm:pt modelId="{C321F062-8C88-4083-84D7-1A9814585A2C}" type="pres">
      <dgm:prSet presAssocID="{7FBFE8A1-33CE-4ADE-B47C-0410EFB8FA8F}" presName="imgShp" presStyleLbl="fgImgPlace1" presStyleIdx="2" presStyleCnt="4"/>
      <dgm:spPr/>
    </dgm:pt>
    <dgm:pt modelId="{18704750-80AD-45EF-B2EF-76068B53CFFD}" type="pres">
      <dgm:prSet presAssocID="{7FBFE8A1-33CE-4ADE-B47C-0410EFB8FA8F}" presName="txShp" presStyleLbl="node1" presStyleIdx="2" presStyleCnt="4">
        <dgm:presLayoutVars>
          <dgm:bulletEnabled val="1"/>
        </dgm:presLayoutVars>
      </dgm:prSet>
      <dgm:spPr/>
    </dgm:pt>
    <dgm:pt modelId="{61AB7AF0-4CE0-4CFA-9F18-326A4DB368B4}" type="pres">
      <dgm:prSet presAssocID="{5A26E518-C23C-4D86-BA3D-27BB663C3D50}" presName="spacing" presStyleCnt="0"/>
      <dgm:spPr/>
    </dgm:pt>
    <dgm:pt modelId="{4B2361DA-3F31-4890-965E-6D633B325E40}" type="pres">
      <dgm:prSet presAssocID="{6C8A4CBF-5973-4639-B676-390BC69CA292}" presName="composite" presStyleCnt="0"/>
      <dgm:spPr/>
    </dgm:pt>
    <dgm:pt modelId="{18C37CA5-7F79-4068-AAF8-2575FDA017F9}" type="pres">
      <dgm:prSet presAssocID="{6C8A4CBF-5973-4639-B676-390BC69CA292}" presName="imgShp" presStyleLbl="fgImgPlace1" presStyleIdx="3" presStyleCnt="4"/>
      <dgm:spPr/>
    </dgm:pt>
    <dgm:pt modelId="{8E2F8EE7-E48E-4BDA-AC9B-7C9F04A6F16D}" type="pres">
      <dgm:prSet presAssocID="{6C8A4CBF-5973-4639-B676-390BC69CA292}" presName="txShp" presStyleLbl="node1" presStyleIdx="3" presStyleCnt="4">
        <dgm:presLayoutVars>
          <dgm:bulletEnabled val="1"/>
        </dgm:presLayoutVars>
      </dgm:prSet>
      <dgm:spPr/>
    </dgm:pt>
  </dgm:ptLst>
  <dgm:cxnLst>
    <dgm:cxn modelId="{D1EA3311-E660-4BA0-990E-B2C71AF5CD64}" srcId="{1C48E6E2-3B8D-46C5-8BA6-55500EF51517}" destId="{7FBFE8A1-33CE-4ADE-B47C-0410EFB8FA8F}" srcOrd="2" destOrd="0" parTransId="{FEFE05EE-1360-4EE5-AF29-E5F3527F99D8}" sibTransId="{5A26E518-C23C-4D86-BA3D-27BB663C3D50}"/>
    <dgm:cxn modelId="{C6524519-C70C-46AC-9095-5C758558D86D}" type="presOf" srcId="{2B8B5AF3-236B-43EA-9CED-B43E307DD0F7}" destId="{17BCA49B-EC72-492A-A478-5862D3F1576F}" srcOrd="0" destOrd="0" presId="urn:microsoft.com/office/officeart/2005/8/layout/vList3"/>
    <dgm:cxn modelId="{5A855669-6960-4EE0-A543-1056B4D994B0}" srcId="{1C48E6E2-3B8D-46C5-8BA6-55500EF51517}" destId="{2B8B5AF3-236B-43EA-9CED-B43E307DD0F7}" srcOrd="0" destOrd="0" parTransId="{9373E52B-270E-4774-A746-7D20574E2E19}" sibTransId="{168F5694-810B-433F-881E-B3996C27AF9B}"/>
    <dgm:cxn modelId="{243CAE88-4DA8-42E9-A424-DC690F8C006E}" type="presOf" srcId="{6C8A4CBF-5973-4639-B676-390BC69CA292}" destId="{8E2F8EE7-E48E-4BDA-AC9B-7C9F04A6F16D}" srcOrd="0" destOrd="0" presId="urn:microsoft.com/office/officeart/2005/8/layout/vList3"/>
    <dgm:cxn modelId="{BA24B48A-3AB4-42A6-9603-F5042AA862F0}" type="presOf" srcId="{7FBFE8A1-33CE-4ADE-B47C-0410EFB8FA8F}" destId="{18704750-80AD-45EF-B2EF-76068B53CFFD}" srcOrd="0" destOrd="0" presId="urn:microsoft.com/office/officeart/2005/8/layout/vList3"/>
    <dgm:cxn modelId="{8581078F-850C-4999-A51F-BFA594E7BBCF}" srcId="{1C48E6E2-3B8D-46C5-8BA6-55500EF51517}" destId="{6C8A4CBF-5973-4639-B676-390BC69CA292}" srcOrd="3" destOrd="0" parTransId="{A5B30B92-4381-461C-A0C7-6CF3CA79949F}" sibTransId="{BD61BF6A-EA5E-4134-8865-BA0101204F0E}"/>
    <dgm:cxn modelId="{81755BD1-2F5B-4BF2-B0E1-21F1F09DCCC7}" type="presOf" srcId="{ABA4FE4D-F0EB-4542-A85C-81A50C742FC8}" destId="{E9B3F291-4F24-439F-BF76-F08DD32638DC}" srcOrd="0" destOrd="0" presId="urn:microsoft.com/office/officeart/2005/8/layout/vList3"/>
    <dgm:cxn modelId="{894F9AF6-4C3A-4947-8028-D32B1BCE242A}" type="presOf" srcId="{1C48E6E2-3B8D-46C5-8BA6-55500EF51517}" destId="{17192694-38CD-4044-9637-7A83BCB18BED}" srcOrd="0" destOrd="0" presId="urn:microsoft.com/office/officeart/2005/8/layout/vList3"/>
    <dgm:cxn modelId="{595060F9-3D55-4B22-8EB3-F16E773D0DB9}" srcId="{1C48E6E2-3B8D-46C5-8BA6-55500EF51517}" destId="{ABA4FE4D-F0EB-4542-A85C-81A50C742FC8}" srcOrd="1" destOrd="0" parTransId="{5806CF09-0DC0-4722-928C-17C64D734816}" sibTransId="{064C5092-F943-4B14-8C20-F57C26E0D641}"/>
    <dgm:cxn modelId="{625C4085-8E60-4D7A-A2D6-600C3C1D68BD}" type="presParOf" srcId="{17192694-38CD-4044-9637-7A83BCB18BED}" destId="{B1C1F0DE-5F00-4165-84D9-EBCAA0A63E78}" srcOrd="0" destOrd="0" presId="urn:microsoft.com/office/officeart/2005/8/layout/vList3"/>
    <dgm:cxn modelId="{46E00FAA-37B4-4EAE-BDD4-52389FB1756E}" type="presParOf" srcId="{B1C1F0DE-5F00-4165-84D9-EBCAA0A63E78}" destId="{8A0506DE-9FF9-47B9-8EB3-7E3C82C8D8B0}" srcOrd="0" destOrd="0" presId="urn:microsoft.com/office/officeart/2005/8/layout/vList3"/>
    <dgm:cxn modelId="{9E4C3BE2-DBFE-407A-B390-5D763EE98C97}" type="presParOf" srcId="{B1C1F0DE-5F00-4165-84D9-EBCAA0A63E78}" destId="{17BCA49B-EC72-492A-A478-5862D3F1576F}" srcOrd="1" destOrd="0" presId="urn:microsoft.com/office/officeart/2005/8/layout/vList3"/>
    <dgm:cxn modelId="{FB2858DA-BB26-41E7-8094-5BC5A78E1EF4}" type="presParOf" srcId="{17192694-38CD-4044-9637-7A83BCB18BED}" destId="{9C53CA09-77B9-459A-89F3-7073AC0AB993}" srcOrd="1" destOrd="0" presId="urn:microsoft.com/office/officeart/2005/8/layout/vList3"/>
    <dgm:cxn modelId="{E187B517-51D8-4564-8798-26ACB6295865}" type="presParOf" srcId="{17192694-38CD-4044-9637-7A83BCB18BED}" destId="{602B486D-71C4-4B4B-AACA-DC446FAA680F}" srcOrd="2" destOrd="0" presId="urn:microsoft.com/office/officeart/2005/8/layout/vList3"/>
    <dgm:cxn modelId="{C0A4D759-7F98-448A-A06E-DAD6E8298F57}" type="presParOf" srcId="{602B486D-71C4-4B4B-AACA-DC446FAA680F}" destId="{48284177-D2D4-4F2A-8391-A9621A6043A6}" srcOrd="0" destOrd="0" presId="urn:microsoft.com/office/officeart/2005/8/layout/vList3"/>
    <dgm:cxn modelId="{3E842533-8FD1-42E1-BB7C-86AE553CBF7E}" type="presParOf" srcId="{602B486D-71C4-4B4B-AACA-DC446FAA680F}" destId="{E9B3F291-4F24-439F-BF76-F08DD32638DC}" srcOrd="1" destOrd="0" presId="urn:microsoft.com/office/officeart/2005/8/layout/vList3"/>
    <dgm:cxn modelId="{DB78B615-358E-4F29-9220-D31D865598AC}" type="presParOf" srcId="{17192694-38CD-4044-9637-7A83BCB18BED}" destId="{5FE3A4D4-0C54-4EE6-A831-0BFDE2FA61CA}" srcOrd="3" destOrd="0" presId="urn:microsoft.com/office/officeart/2005/8/layout/vList3"/>
    <dgm:cxn modelId="{49FB402C-5480-429B-B7CB-AD36A0E4BE5F}" type="presParOf" srcId="{17192694-38CD-4044-9637-7A83BCB18BED}" destId="{B5BCB486-C671-46D4-BBC1-D0C054599853}" srcOrd="4" destOrd="0" presId="urn:microsoft.com/office/officeart/2005/8/layout/vList3"/>
    <dgm:cxn modelId="{15680166-385D-4737-8DD3-C8823B7CE3A0}" type="presParOf" srcId="{B5BCB486-C671-46D4-BBC1-D0C054599853}" destId="{C321F062-8C88-4083-84D7-1A9814585A2C}" srcOrd="0" destOrd="0" presId="urn:microsoft.com/office/officeart/2005/8/layout/vList3"/>
    <dgm:cxn modelId="{E1D4677E-8171-4F74-A8C3-799B65CE4C66}" type="presParOf" srcId="{B5BCB486-C671-46D4-BBC1-D0C054599853}" destId="{18704750-80AD-45EF-B2EF-76068B53CFFD}" srcOrd="1" destOrd="0" presId="urn:microsoft.com/office/officeart/2005/8/layout/vList3"/>
    <dgm:cxn modelId="{582DD364-73F9-4B2F-BD17-4217172679D7}" type="presParOf" srcId="{17192694-38CD-4044-9637-7A83BCB18BED}" destId="{61AB7AF0-4CE0-4CFA-9F18-326A4DB368B4}" srcOrd="5" destOrd="0" presId="urn:microsoft.com/office/officeart/2005/8/layout/vList3"/>
    <dgm:cxn modelId="{2C62202A-CD20-4473-8A4A-3A089C58A27E}" type="presParOf" srcId="{17192694-38CD-4044-9637-7A83BCB18BED}" destId="{4B2361DA-3F31-4890-965E-6D633B325E40}" srcOrd="6" destOrd="0" presId="urn:microsoft.com/office/officeart/2005/8/layout/vList3"/>
    <dgm:cxn modelId="{61A91BEC-D214-4653-80D3-A96E7223D2F7}" type="presParOf" srcId="{4B2361DA-3F31-4890-965E-6D633B325E40}" destId="{18C37CA5-7F79-4068-AAF8-2575FDA017F9}" srcOrd="0" destOrd="0" presId="urn:microsoft.com/office/officeart/2005/8/layout/vList3"/>
    <dgm:cxn modelId="{EFF63FF3-10D5-4153-A7A8-1B55E47CE8FD}" type="presParOf" srcId="{4B2361DA-3F31-4890-965E-6D633B325E40}" destId="{8E2F8EE7-E48E-4BDA-AC9B-7C9F04A6F1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CA49B-EC72-492A-A478-5862D3F1576F}">
      <dsp:nvSpPr>
        <dsp:cNvPr id="0" name=""/>
        <dsp:cNvSpPr/>
      </dsp:nvSpPr>
      <dsp:spPr>
        <a:xfrm rot="10800000">
          <a:off x="1228486" y="1270"/>
          <a:ext cx="4053840" cy="829627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Invisible to the untrained eye</a:t>
          </a:r>
          <a:endParaRPr lang="en-ID" sz="2400" kern="1200" dirty="0"/>
        </a:p>
      </dsp:txBody>
      <dsp:txXfrm rot="10800000">
        <a:off x="1435893" y="1270"/>
        <a:ext cx="3846433" cy="829627"/>
      </dsp:txXfrm>
    </dsp:sp>
    <dsp:sp modelId="{8A0506DE-9FF9-47B9-8EB3-7E3C82C8D8B0}">
      <dsp:nvSpPr>
        <dsp:cNvPr id="0" name=""/>
        <dsp:cNvSpPr/>
      </dsp:nvSpPr>
      <dsp:spPr>
        <a:xfrm>
          <a:off x="813673" y="1270"/>
          <a:ext cx="829627" cy="829627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3F291-4F24-439F-BF76-F08DD32638DC}">
      <dsp:nvSpPr>
        <dsp:cNvPr id="0" name=""/>
        <dsp:cNvSpPr/>
      </dsp:nvSpPr>
      <dsp:spPr>
        <a:xfrm rot="10800000">
          <a:off x="1228486" y="1078547"/>
          <a:ext cx="4053840" cy="829627"/>
        </a:xfrm>
        <a:prstGeom prst="homePlate">
          <a:avLst/>
        </a:prstGeom>
        <a:solidFill>
          <a:schemeClr val="accent4">
            <a:hueOff val="3137771"/>
            <a:satOff val="-7759"/>
            <a:lumOff val="-411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May need to be interpreted by a specialist</a:t>
          </a:r>
          <a:endParaRPr lang="en-ID" sz="2400" kern="1200" dirty="0"/>
        </a:p>
      </dsp:txBody>
      <dsp:txXfrm rot="10800000">
        <a:off x="1435893" y="1078547"/>
        <a:ext cx="3846433" cy="829627"/>
      </dsp:txXfrm>
    </dsp:sp>
    <dsp:sp modelId="{48284177-D2D4-4F2A-8391-A9621A6043A6}">
      <dsp:nvSpPr>
        <dsp:cNvPr id="0" name=""/>
        <dsp:cNvSpPr/>
      </dsp:nvSpPr>
      <dsp:spPr>
        <a:xfrm>
          <a:off x="813673" y="1078547"/>
          <a:ext cx="829627" cy="829627"/>
        </a:xfrm>
        <a:prstGeom prst="ellipse">
          <a:avLst/>
        </a:prstGeom>
        <a:solidFill>
          <a:schemeClr val="accent4">
            <a:tint val="50000"/>
            <a:hueOff val="3225319"/>
            <a:satOff val="-6762"/>
            <a:lumOff val="-12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04750-80AD-45EF-B2EF-76068B53CFFD}">
      <dsp:nvSpPr>
        <dsp:cNvPr id="0" name=""/>
        <dsp:cNvSpPr/>
      </dsp:nvSpPr>
      <dsp:spPr>
        <a:xfrm rot="10800000">
          <a:off x="1228486" y="2155825"/>
          <a:ext cx="4053840" cy="829627"/>
        </a:xfrm>
        <a:prstGeom prst="homePlate">
          <a:avLst/>
        </a:prstGeom>
        <a:solidFill>
          <a:schemeClr val="accent4">
            <a:hueOff val="6275542"/>
            <a:satOff val="-15517"/>
            <a:lumOff val="-823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May be altered or destroyed trough normal use</a:t>
          </a:r>
          <a:endParaRPr lang="en-ID" sz="2400" kern="1200" dirty="0"/>
        </a:p>
      </dsp:txBody>
      <dsp:txXfrm rot="10800000">
        <a:off x="1435893" y="2155825"/>
        <a:ext cx="3846433" cy="829627"/>
      </dsp:txXfrm>
    </dsp:sp>
    <dsp:sp modelId="{C321F062-8C88-4083-84D7-1A9814585A2C}">
      <dsp:nvSpPr>
        <dsp:cNvPr id="0" name=""/>
        <dsp:cNvSpPr/>
      </dsp:nvSpPr>
      <dsp:spPr>
        <a:xfrm>
          <a:off x="813673" y="2155825"/>
          <a:ext cx="829627" cy="829627"/>
        </a:xfrm>
        <a:prstGeom prst="ellipse">
          <a:avLst/>
        </a:prstGeom>
        <a:solidFill>
          <a:schemeClr val="accent4">
            <a:tint val="50000"/>
            <a:hueOff val="6450638"/>
            <a:satOff val="-13525"/>
            <a:lumOff val="-258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F8EE7-E48E-4BDA-AC9B-7C9F04A6F16D}">
      <dsp:nvSpPr>
        <dsp:cNvPr id="0" name=""/>
        <dsp:cNvSpPr/>
      </dsp:nvSpPr>
      <dsp:spPr>
        <a:xfrm rot="10800000">
          <a:off x="1228486" y="3233102"/>
          <a:ext cx="4053840" cy="829627"/>
        </a:xfrm>
        <a:prstGeom prst="homePlate">
          <a:avLst/>
        </a:prstGeom>
        <a:solidFill>
          <a:schemeClr val="accent4">
            <a:hueOff val="9413312"/>
            <a:satOff val="-23276"/>
            <a:lumOff val="-123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84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be copied without limits</a:t>
          </a:r>
          <a:endParaRPr lang="en-ID" sz="2400" kern="1200" dirty="0"/>
        </a:p>
      </dsp:txBody>
      <dsp:txXfrm rot="10800000">
        <a:off x="1435893" y="3233102"/>
        <a:ext cx="3846433" cy="829627"/>
      </dsp:txXfrm>
    </dsp:sp>
    <dsp:sp modelId="{18C37CA5-7F79-4068-AAF8-2575FDA017F9}">
      <dsp:nvSpPr>
        <dsp:cNvPr id="0" name=""/>
        <dsp:cNvSpPr/>
      </dsp:nvSpPr>
      <dsp:spPr>
        <a:xfrm>
          <a:off x="813673" y="3233102"/>
          <a:ext cx="829627" cy="829627"/>
        </a:xfrm>
        <a:prstGeom prst="ellipse">
          <a:avLst/>
        </a:prstGeom>
        <a:solidFill>
          <a:schemeClr val="accent4">
            <a:tint val="50000"/>
            <a:hueOff val="9675957"/>
            <a:satOff val="-20287"/>
            <a:lumOff val="-387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F3F37-1E31-4075-A926-76E31C0F7D71}" type="datetimeFigureOut">
              <a:rPr lang="id-ID" smtClean="0"/>
              <a:t>03/10/2022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25719-A99A-4F52-AE63-A9CA437238B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784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(4/12/12 21:54) -----</a:t>
            </a:r>
          </a:p>
          <a:p>
            <a:r>
              <a:rPr lang="en-US"/>
              <a:t>ACPO = Assosiation of Chief Police Officers (Asosiasi Kepolisian Inggris, Wales dan Irlandia)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DC336-5CC6-DC47-9F87-885D12FA4E11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5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0" y="4221163"/>
            <a:ext cx="9144000" cy="26368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6255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443538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id-ID" noProof="0"/>
              <a:t>Click to edit Master subtitle style</a:t>
            </a:r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20638" y="42814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572000"/>
            <a:ext cx="7239000" cy="631825"/>
          </a:xfr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id-ID" noProof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FACA64-DEA6-4F80-BDBB-EC3B7E601271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8982042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F59F11-0FC2-4890-B169-3EBE31007D15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3504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E20D61-17B9-440E-B2C4-70370495E1F7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280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E227AE-53DA-4568-981A-8592C03B0698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619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F21D28-6FE2-45A2-A26E-5AEB431486B4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019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F5EB64E-C734-44B5-8DC9-F5331D303168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9723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04D631-98B8-4B05-A706-37DEA82FB96E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861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FACA64-DEA6-4F80-BDBB-EC3B7E601271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6193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D9131E-8473-4059-84C0-29C71C7FE518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4286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3914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62800" y="6567488"/>
            <a:ext cx="1524000" cy="2905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76250" y="6565900"/>
            <a:ext cx="609600" cy="268288"/>
          </a:xfrm>
        </p:spPr>
        <p:txBody>
          <a:bodyPr/>
          <a:lstStyle>
            <a:lvl1pPr>
              <a:defRPr/>
            </a:lvl1pPr>
          </a:lstStyle>
          <a:p>
            <a:fld id="{ECECE8DB-82D4-4A22-95FA-C3420A9AEE00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2720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9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D9131E-8473-4059-84C0-29C71C7FE51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2735580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692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8651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5804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106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0069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6983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359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8776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990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61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3914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162800" y="6567488"/>
            <a:ext cx="1524000" cy="2905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76250" y="6565900"/>
            <a:ext cx="609600" cy="268288"/>
          </a:xfrm>
        </p:spPr>
        <p:txBody>
          <a:bodyPr/>
          <a:lstStyle>
            <a:lvl1pPr>
              <a:defRPr/>
            </a:lvl1pPr>
          </a:lstStyle>
          <a:p>
            <a:fld id="{ECECE8DB-82D4-4A22-95FA-C3420A9AEE00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04960529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0111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7503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95407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20388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39332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3234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585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659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5888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71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592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903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8064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3019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65408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8599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220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1704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937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1279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83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389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291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1481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4973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640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4315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27515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9825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1598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078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58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8016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57676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6940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8902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1136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52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6239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80933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5923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8096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70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2417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4014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29265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873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3871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5835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678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256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7237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3757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96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6144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5838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6008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1174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6484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1635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0836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9752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99022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3216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98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187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4347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13588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8133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58522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83296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807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0551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65187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4346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96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3719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4878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264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79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42006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784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1024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358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7952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116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2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D0910A-9A7E-41D4-BE10-A8571483ABD0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935149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0241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03/10/2022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05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99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500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06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75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10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20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0943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69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19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691A4-CF38-4BE1-BED1-9F5DB5793E3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245359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32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70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4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22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921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196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077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266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328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62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F59F11-0FC2-4890-B169-3EBE31007D1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364358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303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60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00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015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77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714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551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8827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0922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5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E20D61-17B9-440E-B2C4-70370495E1F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623128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916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196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634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333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389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2340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215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006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1414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0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E227AE-53DA-4568-981A-8592C03B069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8774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9007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705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57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614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229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50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494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486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666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2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F21D28-6FE2-45A2-A26E-5AEB431486B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1894883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475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738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275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31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256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558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3609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50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8852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2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F5EB64E-C734-44B5-8DC9-F5331D30316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4790907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658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058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225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20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6557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9E1EA-4340-9944-943D-0F47A91C695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576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3E24-65F6-0D46-A837-56DA1CE1DC92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421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21B7-2B84-6044-A138-FEABCE36A7C9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051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473C-1F15-F24F-A3B5-213FC5362807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0787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9FCF-4EE0-8D47-93E3-89AABE2B8E2C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4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04D631-98B8-4B05-A706-37DEA82FB96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01522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009-C085-2741-941B-CC149F41AF1D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9891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8242-C851-F04D-9D04-DF2398B6C1CF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892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7715-58DF-0243-9C94-8FFAAF3690DB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533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5F8-BCBF-724E-8037-79274CCC8704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449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5ED1-D637-1949-9413-B23DC6FF636E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615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398FF-82CD-C84A-AA0C-A9128EF92636}" type="datetime1">
              <a:rPr lang="en-US" smtClean="0">
                <a:solidFill>
                  <a:srgbClr val="FFFFFF"/>
                </a:solidFill>
              </a:rPr>
              <a:pPr/>
              <a:t>10/3/2022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srgbClr val="FFFFFF"/>
                </a:solidFill>
              </a:rPr>
              <a:t>Badan Pengawasan Keuangan dan Pembangunan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5067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id-ID" noProof="0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F7E19-BEDA-B54B-8527-DF9D0763980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391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ChangeArrowheads="1"/>
          </p:cNvSpPr>
          <p:nvPr/>
        </p:nvSpPr>
        <p:spPr bwMode="white">
          <a:xfrm>
            <a:off x="0" y="4221163"/>
            <a:ext cx="9144000" cy="26368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>
              <a:solidFill>
                <a:srgbClr val="000066"/>
              </a:solidFill>
            </a:endParaRPr>
          </a:p>
        </p:txBody>
      </p:sp>
      <p:grpSp>
        <p:nvGrpSpPr>
          <p:cNvPr id="3090" name="Group 18"/>
          <p:cNvGrpSpPr>
            <a:grpSpLocks/>
          </p:cNvGrpSpPr>
          <p:nvPr/>
        </p:nvGrpSpPr>
        <p:grpSpPr bwMode="auto">
          <a:xfrm rot="-10800000">
            <a:off x="7413625" y="5162550"/>
            <a:ext cx="1655763" cy="1630363"/>
            <a:chOff x="0" y="2704"/>
            <a:chExt cx="1063" cy="1086"/>
          </a:xfrm>
        </p:grpSpPr>
        <p:sp>
          <p:nvSpPr>
            <p:cNvPr id="3091" name="Rectangle 19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092" name="Rectangle 20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093" name="Rectangle 21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094" name="Rectangle 22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095" name="Rectangle 23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096" name="Rectangle 24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097" name="Rectangle 25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098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099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443538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id-ID" noProof="0"/>
              <a:t>Click to edit Master subtitle style</a:t>
            </a:r>
          </a:p>
        </p:txBody>
      </p:sp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20638" y="4281488"/>
            <a:ext cx="1655762" cy="1630362"/>
            <a:chOff x="0" y="2704"/>
            <a:chExt cx="1063" cy="1086"/>
          </a:xfrm>
        </p:grpSpPr>
        <p:sp>
          <p:nvSpPr>
            <p:cNvPr id="3102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03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04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05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06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07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08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09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10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3111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572000"/>
            <a:ext cx="7239000" cy="631825"/>
          </a:xfr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id-ID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6412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D0910A-9A7E-41D4-BE10-A8571483ABD0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413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9691A4-CF38-4BE1-BED1-9F5DB5793E39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80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38"/>
          <p:cNvSpPr>
            <a:spLocks noChangeArrowheads="1"/>
          </p:cNvSpPr>
          <p:nvPr/>
        </p:nvSpPr>
        <p:spPr bwMode="gray">
          <a:xfrm>
            <a:off x="0" y="6562725"/>
            <a:ext cx="9144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0" y="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/>
          </a:p>
        </p:txBody>
      </p:sp>
      <p:grpSp>
        <p:nvGrpSpPr>
          <p:cNvPr id="1040" name="Group 16"/>
          <p:cNvGrpSpPr>
            <a:grpSpLocks/>
          </p:cNvGrpSpPr>
          <p:nvPr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</p:grpSp>
      <p:grpSp>
        <p:nvGrpSpPr>
          <p:cNvPr id="1051" name="Group 27"/>
          <p:cNvGrpSpPr>
            <a:grpSpLocks/>
          </p:cNvGrpSpPr>
          <p:nvPr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text styles</a:t>
            </a:r>
          </a:p>
          <a:p>
            <a:pPr lvl="1"/>
            <a:r>
              <a:rPr lang="en-US" altLang="id-ID"/>
              <a:t>Second level</a:t>
            </a:r>
          </a:p>
          <a:p>
            <a:pPr lvl="2"/>
            <a:r>
              <a:rPr lang="en-US" altLang="id-ID"/>
              <a:t>Third level</a:t>
            </a:r>
          </a:p>
          <a:p>
            <a:pPr lvl="3"/>
            <a:r>
              <a:rPr lang="en-US" altLang="id-ID"/>
              <a:t>Fourth level</a:t>
            </a:r>
          </a:p>
          <a:p>
            <a:pPr lvl="4"/>
            <a:r>
              <a:rPr lang="en-US" altLang="id-ID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62800" y="6567488"/>
            <a:ext cx="1524000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/>
            </a:lvl1pPr>
          </a:lstStyle>
          <a:p>
            <a:r>
              <a:rPr lang="en-US" altLang="id-ID"/>
              <a:t>Company 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76250" y="6565900"/>
            <a:ext cx="6096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fld id="{93A4542E-5F0C-4FCE-9CF7-8C6C2970C958}" type="slidenum">
              <a:rPr lang="en-US" altLang="id-ID"/>
              <a:pPr/>
              <a:t>‹#›</a:t>
            </a:fld>
            <a:endParaRPr lang="en-US" altLang="id-ID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838200" y="319088"/>
            <a:ext cx="73914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90559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03/10/2022</a:t>
            </a:fld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99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03/10/2022</a:t>
            </a:fld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7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03/10/2022</a:t>
            </a:fld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32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00683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76346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281153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09589C0-9876-496D-816C-F8D0724E6913}" type="datetimeFigureOut">
              <a:rPr lang="id-ID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03/10/2022</a:t>
            </a:fld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66AEE6E-6565-4DA5-AAAE-2500B7386AD6}" type="slidenum">
              <a:rPr lang="id-ID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id-ID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433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222007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382566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66485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764546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633011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88104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EABA4B4-34CF-5E4D-B088-CD33C7DC8F50}" type="datetime1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10/3/2022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>
                <a:solidFill>
                  <a:srgbClr val="FFFFFF"/>
                </a:solidFill>
                <a:latin typeface="Arial Narrow"/>
              </a:rPr>
              <a:t>Badan Pengawasan Keuangan dan Pembangunan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8237106-F2ED-405E-BC33-CC3CF426205F}" type="slidenum">
              <a:rPr lang="en-US" smtClean="0">
                <a:solidFill>
                  <a:srgbClr val="FFFFFF"/>
                </a:solidFill>
                <a:latin typeface="Arial Narrow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94142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38"/>
          <p:cNvSpPr>
            <a:spLocks noChangeArrowheads="1"/>
          </p:cNvSpPr>
          <p:nvPr/>
        </p:nvSpPr>
        <p:spPr bwMode="gray">
          <a:xfrm>
            <a:off x="0" y="6562725"/>
            <a:ext cx="9144000" cy="304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>
              <a:solidFill>
                <a:srgbClr val="000066"/>
              </a:solidFill>
            </a:endParaRPr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0" y="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d-ID">
              <a:solidFill>
                <a:srgbClr val="000066"/>
              </a:solidFill>
            </a:endParaRPr>
          </a:p>
        </p:txBody>
      </p:sp>
      <p:grpSp>
        <p:nvGrpSpPr>
          <p:cNvPr id="1040" name="Group 16"/>
          <p:cNvGrpSpPr>
            <a:grpSpLocks/>
          </p:cNvGrpSpPr>
          <p:nvPr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</p:grpSp>
      <p:grpSp>
        <p:nvGrpSpPr>
          <p:cNvPr id="1051" name="Group 27"/>
          <p:cNvGrpSpPr>
            <a:grpSpLocks/>
          </p:cNvGrpSpPr>
          <p:nvPr/>
        </p:nvGrpSpPr>
        <p:grpSpPr bwMode="auto">
          <a:xfrm rot="-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>
                <a:solidFill>
                  <a:srgbClr val="000066"/>
                </a:solidFill>
              </a:endParaRPr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text styles</a:t>
            </a:r>
          </a:p>
          <a:p>
            <a:pPr lvl="1"/>
            <a:r>
              <a:rPr lang="en-US" altLang="id-ID"/>
              <a:t>Second level</a:t>
            </a:r>
          </a:p>
          <a:p>
            <a:pPr lvl="2"/>
            <a:r>
              <a:rPr lang="en-US" altLang="id-ID"/>
              <a:t>Third level</a:t>
            </a:r>
          </a:p>
          <a:p>
            <a:pPr lvl="3"/>
            <a:r>
              <a:rPr lang="en-US" altLang="id-ID"/>
              <a:t>Fourth level</a:t>
            </a:r>
          </a:p>
          <a:p>
            <a:pPr lvl="4"/>
            <a:r>
              <a:rPr lang="en-US" altLang="id-ID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62800" y="6567488"/>
            <a:ext cx="1524000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/>
            </a:lvl1pPr>
          </a:lstStyle>
          <a:p>
            <a:r>
              <a:rPr lang="en-US" altLang="id-ID">
                <a:solidFill>
                  <a:srgbClr val="000066"/>
                </a:solidFill>
              </a:rPr>
              <a:t>Company 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76250" y="6565900"/>
            <a:ext cx="6096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fld id="{93A4542E-5F0C-4FCE-9CF7-8C6C2970C958}" type="slidenum">
              <a:rPr lang="en-US" altLang="id-ID">
                <a:solidFill>
                  <a:srgbClr val="50A834"/>
                </a:solidFill>
              </a:rPr>
              <a:pPr/>
              <a:t>‹#›</a:t>
            </a:fld>
            <a:endParaRPr lang="en-US" altLang="id-ID">
              <a:solidFill>
                <a:srgbClr val="50A834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838200" y="319088"/>
            <a:ext cx="73914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27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7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7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7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7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7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7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7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7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7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7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7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7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7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7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7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7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en-US" altLang="id-ID" sz="4400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51520" y="4362541"/>
            <a:ext cx="72390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id-ID" altLang="id-ID" sz="4000" kern="0" dirty="0">
                <a:solidFill>
                  <a:srgbClr val="FF0000"/>
                </a:solidFill>
              </a:rPr>
              <a:t>PENGENALAN</a:t>
            </a:r>
          </a:p>
          <a:p>
            <a:r>
              <a:rPr lang="id-ID" altLang="id-ID" sz="4000" kern="0" dirty="0">
                <a:solidFill>
                  <a:srgbClr val="FF0000"/>
                </a:solidFill>
              </a:rPr>
              <a:t>COMPUTER FORENSICS</a:t>
            </a:r>
            <a:endParaRPr lang="en-US" altLang="id-ID" sz="4000" kern="0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03848" y="491303"/>
            <a:ext cx="5306471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id-ID" altLang="id-ID" sz="1800" kern="0" dirty="0">
                <a:solidFill>
                  <a:srgbClr val="FFFF00"/>
                </a:solidFill>
              </a:rPr>
              <a:t>Workshop </a:t>
            </a:r>
            <a:r>
              <a:rPr lang="en-US" altLang="id-ID" sz="1800" kern="0" dirty="0" err="1">
                <a:solidFill>
                  <a:srgbClr val="FFFF00"/>
                </a:solidFill>
              </a:rPr>
              <a:t>Forensik</a:t>
            </a:r>
            <a:r>
              <a:rPr lang="en-US" altLang="id-ID" sz="1800" kern="0" dirty="0">
                <a:solidFill>
                  <a:srgbClr val="FFFF00"/>
                </a:solidFill>
              </a:rPr>
              <a:t> Digital dan Data Analytics</a:t>
            </a:r>
          </a:p>
          <a:p>
            <a:r>
              <a:rPr lang="en-US" altLang="id-ID" sz="1800" kern="0" dirty="0" err="1">
                <a:solidFill>
                  <a:srgbClr val="FFFF00"/>
                </a:solidFill>
              </a:rPr>
              <a:t>Untuk</a:t>
            </a:r>
            <a:r>
              <a:rPr lang="en-US" altLang="id-ID" sz="1800" kern="0" dirty="0">
                <a:solidFill>
                  <a:srgbClr val="FFFF00"/>
                </a:solidFill>
              </a:rPr>
              <a:t> </a:t>
            </a:r>
            <a:r>
              <a:rPr lang="en-US" altLang="id-ID" sz="1800" kern="0" dirty="0" err="1">
                <a:solidFill>
                  <a:srgbClr val="FFFF00"/>
                </a:solidFill>
              </a:rPr>
              <a:t>Mendukung</a:t>
            </a:r>
            <a:r>
              <a:rPr lang="en-US" altLang="id-ID" sz="1800" kern="0" dirty="0">
                <a:solidFill>
                  <a:srgbClr val="FFFF00"/>
                </a:solidFill>
              </a:rPr>
              <a:t> </a:t>
            </a:r>
            <a:r>
              <a:rPr lang="en-US" altLang="id-ID" sz="1800" kern="0" dirty="0" err="1">
                <a:solidFill>
                  <a:srgbClr val="FFFF00"/>
                </a:solidFill>
              </a:rPr>
              <a:t>Kegiatan</a:t>
            </a:r>
            <a:r>
              <a:rPr lang="en-US" altLang="id-ID" sz="1800" kern="0" dirty="0">
                <a:solidFill>
                  <a:srgbClr val="FFFF00"/>
                </a:solidFill>
              </a:rPr>
              <a:t> </a:t>
            </a:r>
            <a:r>
              <a:rPr lang="en-US" altLang="id-ID" sz="1800" kern="0" dirty="0" err="1">
                <a:solidFill>
                  <a:srgbClr val="FFFF00"/>
                </a:solidFill>
              </a:rPr>
              <a:t>Pengawasan</a:t>
            </a:r>
            <a:r>
              <a:rPr lang="en-US" altLang="id-ID" sz="1800" kern="0" dirty="0">
                <a:solidFill>
                  <a:srgbClr val="FFFF00"/>
                </a:solidFill>
              </a:rPr>
              <a:t> APIP</a:t>
            </a:r>
            <a:endParaRPr lang="id-ID" altLang="id-ID" sz="1800" kern="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HOW DIGITAL EVIDENCE IS CREATED AND STORED?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creates an e-mail, </a:t>
            </a:r>
          </a:p>
          <a:p>
            <a:r>
              <a:rPr lang="en-US" sz="2000" dirty="0"/>
              <a:t>writes a document using Notepad or a word processing program,</a:t>
            </a:r>
          </a:p>
          <a:p>
            <a:r>
              <a:rPr lang="en-US" sz="2000" dirty="0"/>
              <a:t>takes a ride in their car with the global positioning unit (GPS) turned on, </a:t>
            </a:r>
          </a:p>
          <a:p>
            <a:r>
              <a:rPr lang="en-US" sz="2000" dirty="0"/>
              <a:t>pays a bill online,</a:t>
            </a:r>
          </a:p>
          <a:p>
            <a:r>
              <a:rPr lang="en-US" sz="2000" dirty="0"/>
              <a:t>surfing the Internet, </a:t>
            </a:r>
          </a:p>
          <a:p>
            <a:r>
              <a:rPr lang="en-US" sz="2000" dirty="0"/>
              <a:t>making a phone call on your cell phone</a:t>
            </a:r>
          </a:p>
          <a:p>
            <a:r>
              <a:rPr lang="en-US" sz="2000" dirty="0"/>
              <a:t>Digital cameras, </a:t>
            </a:r>
          </a:p>
          <a:p>
            <a:r>
              <a:rPr lang="en-US" sz="2000" dirty="0"/>
              <a:t>digital video cameras,</a:t>
            </a:r>
          </a:p>
          <a:p>
            <a:r>
              <a:rPr lang="en-US" sz="2000" dirty="0"/>
              <a:t>web cams, and digital audio recorders</a:t>
            </a:r>
          </a:p>
        </p:txBody>
      </p:sp>
    </p:spTree>
    <p:extLst>
      <p:ext uri="{BB962C8B-B14F-4D97-AF65-F5344CB8AC3E}">
        <p14:creationId xmlns:p14="http://schemas.microsoft.com/office/powerpoint/2010/main" val="342372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06090"/>
          </a:xfrm>
        </p:spPr>
        <p:txBody>
          <a:bodyPr/>
          <a:lstStyle/>
          <a:p>
            <a:pPr algn="ctr"/>
            <a:r>
              <a:rPr lang="id-ID" dirty="0"/>
              <a:t>C</a:t>
            </a:r>
            <a:r>
              <a:rPr lang="en-US" dirty="0" err="1"/>
              <a:t>omputer</a:t>
            </a:r>
            <a:r>
              <a:rPr lang="en-US" dirty="0"/>
              <a:t> / digital forensic</a:t>
            </a:r>
            <a:r>
              <a:rPr lang="id-ID" dirty="0"/>
              <a:t>s</a:t>
            </a:r>
            <a:r>
              <a:rPr lang="en-US" dirty="0"/>
              <a:t>?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395536" y="1196752"/>
            <a:ext cx="8496944" cy="50405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id-ID" sz="2400" dirty="0"/>
              <a:t>Metodologi ilmiah dan sistematis untuk mengindentifikasi, mencari, mendapatkan kembali, dan menganalisis barang bukti dari</a:t>
            </a:r>
            <a:r>
              <a:rPr lang="en-US" sz="2400" dirty="0"/>
              <a:t> </a:t>
            </a:r>
            <a:r>
              <a:rPr lang="id-ID" sz="2400" dirty="0"/>
              <a:t>komputer, media penyimpanan komputer dan perangkat elektronik lainnya serta mempresentasikan hasil penemuan tersebut sesuai dengan standar yang telah ditetapkan oleh pengadilan (Chan, Hilton, 2003).</a:t>
            </a:r>
            <a:endParaRPr lang="en-US" sz="2400" dirty="0"/>
          </a:p>
          <a:p>
            <a:r>
              <a:rPr lang="en-US" sz="2400" dirty="0"/>
              <a:t>I</a:t>
            </a:r>
            <a:r>
              <a:rPr lang="id-ID" sz="2400" dirty="0"/>
              <a:t>lmu menganalisis dan mempresentasikan data yang sudah diproses  secara elektronik dan disimpan dalam media komputer (FBI)</a:t>
            </a:r>
            <a:r>
              <a:rPr lang="en-US" sz="2400" dirty="0"/>
              <a:t>.</a:t>
            </a:r>
            <a:r>
              <a:rPr lang="id-ID" sz="2400" dirty="0"/>
              <a:t> </a:t>
            </a:r>
            <a:endParaRPr lang="en-US" sz="2400" dirty="0"/>
          </a:p>
          <a:p>
            <a:r>
              <a:rPr lang="id-ID" sz="2400" dirty="0"/>
              <a:t>Penggunaan metode ilmiah terhadap penjagaan, pengumpulan, validasi, identifikasi, analisis, interpretasi, dokumentasi dan presentasi bukti digital yang berasal dari sumber-sumber digital guna memfasilitasi atau melanjutkan rekonstruksi terhadap kejadian tindak pidana (</a:t>
            </a:r>
            <a:r>
              <a:rPr lang="id-ID" sz="2400" i="1" dirty="0"/>
              <a:t>Scientific Working Group on Digital Evidence, </a:t>
            </a:r>
            <a:r>
              <a:rPr lang="id-ID" sz="2400" dirty="0"/>
              <a:t>2007</a:t>
            </a:r>
            <a:r>
              <a:rPr lang="id-ID" sz="2400" i="1" dirty="0"/>
              <a:t>)</a:t>
            </a:r>
            <a:r>
              <a:rPr lang="id-ID" sz="2400" dirty="0"/>
              <a:t>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9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3200" dirty="0">
                <a:solidFill>
                  <a:srgbClr val="66FFFF"/>
                </a:solidFill>
                <a:latin typeface="Tahoma" charset="0"/>
              </a:rPr>
              <a:t>Penanganan </a:t>
            </a:r>
            <a:r>
              <a:rPr lang="en-US" sz="3200" dirty="0">
                <a:solidFill>
                  <a:srgbClr val="66FFFF"/>
                </a:solidFill>
                <a:latin typeface="Tahoma" charset="0"/>
              </a:rPr>
              <a:t>B</a:t>
            </a:r>
            <a:r>
              <a:rPr lang="id-ID" sz="3200" dirty="0">
                <a:solidFill>
                  <a:srgbClr val="66FFFF"/>
                </a:solidFill>
                <a:latin typeface="Tahoma" charset="0"/>
              </a:rPr>
              <a:t>arang </a:t>
            </a:r>
            <a:r>
              <a:rPr lang="en-US" sz="3200" dirty="0">
                <a:solidFill>
                  <a:srgbClr val="66FFFF"/>
                </a:solidFill>
                <a:latin typeface="Tahoma" charset="0"/>
              </a:rPr>
              <a:t>B</a:t>
            </a:r>
            <a:r>
              <a:rPr lang="id-ID" sz="3200" dirty="0">
                <a:solidFill>
                  <a:srgbClr val="66FFFF"/>
                </a:solidFill>
                <a:latin typeface="Tahoma" charset="0"/>
              </a:rPr>
              <a:t>ukti </a:t>
            </a:r>
            <a:r>
              <a:rPr lang="en-US" sz="3200" dirty="0">
                <a:solidFill>
                  <a:srgbClr val="66FFFF"/>
                </a:solidFill>
                <a:latin typeface="Tahoma" charset="0"/>
              </a:rPr>
              <a:t>D</a:t>
            </a:r>
            <a:r>
              <a:rPr lang="id-ID" sz="3200" dirty="0">
                <a:solidFill>
                  <a:srgbClr val="66FFFF"/>
                </a:solidFill>
                <a:latin typeface="Tahoma" charset="0"/>
              </a:rPr>
              <a:t>igital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n"/>
              <a:defRPr/>
            </a:pPr>
            <a:r>
              <a:rPr lang="id-ID" sz="2400" dirty="0"/>
              <a:t>Dilakukan secara khusus mengingat barang bukti digital tergolong rapuh sehingga sangat besar kemungkinan terjadinya pencemaran barang bukti digital baik disengaja maupun tidak disengaja</a:t>
            </a:r>
            <a:r>
              <a:rPr lang="en-US" sz="2400" dirty="0"/>
              <a:t>.</a:t>
            </a:r>
            <a:r>
              <a:rPr lang="id-ID" sz="2400" dirty="0"/>
              <a:t> </a:t>
            </a:r>
            <a:endParaRPr lang="en-US" sz="2400" dirty="0"/>
          </a:p>
          <a:p>
            <a:pPr>
              <a:buFont typeface="Wingdings" pitchFamily="2" charset="2"/>
              <a:buChar char="n"/>
              <a:defRPr/>
            </a:pPr>
            <a:r>
              <a:rPr lang="id-ID" sz="2400" dirty="0"/>
              <a:t>Kesalahan kecil pada penanganan barang bukti digital dapat membuat barang bukti digital tidak bisa diajukan di pengadilan sebagai barang bukt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id-ID" sz="2400" dirty="0"/>
              <a:t>yang sah dan akurat.</a:t>
            </a:r>
            <a:endParaRPr lang="en-US" sz="2400" dirty="0"/>
          </a:p>
          <a:p>
            <a:pPr>
              <a:buNone/>
              <a:defRPr/>
            </a:pPr>
            <a:r>
              <a:rPr lang="id-ID" sz="2400" dirty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451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 eaLnBrk="1" hangingPunct="1">
              <a:defRPr/>
            </a:pPr>
            <a:r>
              <a:rPr lang="id-ID" dirty="0">
                <a:ea typeface="+mj-ea"/>
              </a:rPr>
              <a:t>BEST PRACTICE</a:t>
            </a:r>
            <a:r>
              <a:rPr lang="en-US" dirty="0">
                <a:ea typeface="+mj-ea"/>
              </a:rPr>
              <a:t> C</a:t>
            </a:r>
            <a:r>
              <a:rPr lang="id-ID" dirty="0">
                <a:ea typeface="+mj-ea"/>
              </a:rPr>
              <a:t>omputer </a:t>
            </a:r>
            <a:r>
              <a:rPr lang="en-US" dirty="0">
                <a:ea typeface="+mj-ea"/>
              </a:rPr>
              <a:t>F</a:t>
            </a:r>
            <a:r>
              <a:rPr lang="id-ID" dirty="0"/>
              <a:t>orensics</a:t>
            </a:r>
            <a:endParaRPr lang="en-US" dirty="0">
              <a:ea typeface="+mj-ea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9725"/>
            <a:ext cx="8077200" cy="45427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400" dirty="0" err="1">
                <a:latin typeface="Arial"/>
                <a:cs typeface="Arial"/>
              </a:rPr>
              <a:t>Menurut</a:t>
            </a:r>
            <a:r>
              <a:rPr lang="en-US" sz="2400" dirty="0">
                <a:latin typeface="Arial"/>
                <a:cs typeface="Arial"/>
              </a:rPr>
              <a:t> ACPO (</a:t>
            </a:r>
            <a:r>
              <a:rPr lang="en-US" sz="2800" dirty="0"/>
              <a:t>Association of Chief Police Officers</a:t>
            </a:r>
            <a:r>
              <a:rPr lang="en-US" sz="2400" dirty="0"/>
              <a:t>)</a:t>
            </a:r>
            <a:r>
              <a:rPr lang="en-US" sz="2400" dirty="0">
                <a:latin typeface="Arial"/>
                <a:cs typeface="Arial"/>
              </a:rPr>
              <a:t> Good Practice Guide, </a:t>
            </a:r>
            <a:r>
              <a:rPr lang="en-US" sz="2400" dirty="0" err="1">
                <a:latin typeface="Arial"/>
                <a:cs typeface="Arial"/>
              </a:rPr>
              <a:t>harus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memenuhi</a:t>
            </a:r>
            <a:r>
              <a:rPr lang="en-US" sz="2400" dirty="0">
                <a:latin typeface="Arial"/>
                <a:cs typeface="Arial"/>
              </a:rPr>
              <a:t> 4 </a:t>
            </a:r>
            <a:r>
              <a:rPr lang="en-US" sz="2400" dirty="0" err="1">
                <a:latin typeface="Arial"/>
                <a:cs typeface="Arial"/>
              </a:rPr>
              <a:t>unsur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berikut</a:t>
            </a:r>
            <a:r>
              <a:rPr lang="en-US" sz="2400" dirty="0">
                <a:latin typeface="Arial"/>
                <a:cs typeface="Arial"/>
              </a:rPr>
              <a:t>:</a:t>
            </a:r>
          </a:p>
          <a:p>
            <a:pPr marL="749300" lvl="1" indent="-457200" eaLnBrk="1" hangingPunct="1">
              <a:buFont typeface="Trebuchet MS" charset="0"/>
              <a:buAutoNum type="arabicParenR"/>
            </a:pPr>
            <a:r>
              <a:rPr lang="en-US" sz="2400" dirty="0" err="1">
                <a:latin typeface="Arial"/>
                <a:cs typeface="Arial"/>
              </a:rPr>
              <a:t>Tidak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boleh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melakukan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kegiatan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apapun</a:t>
            </a:r>
            <a:r>
              <a:rPr lang="en-US" sz="2400" dirty="0">
                <a:latin typeface="Arial"/>
                <a:cs typeface="Arial"/>
              </a:rPr>
              <a:t> yang </a:t>
            </a:r>
            <a:r>
              <a:rPr lang="en-US" sz="2400" dirty="0" err="1">
                <a:latin typeface="Arial"/>
                <a:cs typeface="Arial"/>
              </a:rPr>
              <a:t>menyebabkan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terjadinya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perubahan</a:t>
            </a:r>
            <a:r>
              <a:rPr lang="en-US" sz="2400" dirty="0">
                <a:latin typeface="Arial"/>
                <a:cs typeface="Arial"/>
              </a:rPr>
              <a:t> data </a:t>
            </a:r>
            <a:r>
              <a:rPr lang="en-US" sz="2400" dirty="0" err="1">
                <a:latin typeface="Arial"/>
                <a:cs typeface="Arial"/>
              </a:rPr>
              <a:t>baik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pada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komputer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atau</a:t>
            </a:r>
            <a:r>
              <a:rPr lang="en-US" sz="2400" dirty="0">
                <a:latin typeface="Arial"/>
                <a:cs typeface="Arial"/>
              </a:rPr>
              <a:t> media </a:t>
            </a:r>
            <a:r>
              <a:rPr lang="en-US" sz="2400" dirty="0" err="1">
                <a:latin typeface="Arial"/>
                <a:cs typeface="Arial"/>
              </a:rPr>
              <a:t>penyimpanan</a:t>
            </a:r>
            <a:endParaRPr lang="en-US" sz="2400" dirty="0">
              <a:latin typeface="Arial"/>
              <a:cs typeface="Arial"/>
            </a:endParaRPr>
          </a:p>
          <a:p>
            <a:pPr marL="749300" lvl="1" indent="-457200" eaLnBrk="1" hangingPunct="1">
              <a:buFont typeface="Trebuchet MS" charset="0"/>
              <a:buAutoNum type="arabicParenR"/>
            </a:pPr>
            <a:r>
              <a:rPr lang="en-US" sz="2400" dirty="0" err="1">
                <a:latin typeface="Arial"/>
                <a:cs typeface="Arial"/>
              </a:rPr>
              <a:t>Pada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kondisi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ketika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seseorang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merasa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perlu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untuk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melakukan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akses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ke</a:t>
            </a:r>
            <a:r>
              <a:rPr lang="en-US" sz="2400" dirty="0">
                <a:latin typeface="Arial"/>
                <a:cs typeface="Arial"/>
              </a:rPr>
              <a:t> data </a:t>
            </a:r>
            <a:r>
              <a:rPr lang="en-US" sz="2400" dirty="0" err="1">
                <a:latin typeface="Arial"/>
                <a:cs typeface="Arial"/>
              </a:rPr>
              <a:t>asli</a:t>
            </a:r>
            <a:r>
              <a:rPr lang="en-US" sz="2400" dirty="0">
                <a:latin typeface="Arial"/>
                <a:cs typeface="Arial"/>
              </a:rPr>
              <a:t>, </a:t>
            </a:r>
            <a:r>
              <a:rPr lang="en-US" sz="2400" dirty="0" err="1">
                <a:latin typeface="Arial"/>
                <a:cs typeface="Arial"/>
              </a:rPr>
              <a:t>harus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dipastikan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dilakukan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oleh</a:t>
            </a:r>
            <a:r>
              <a:rPr lang="en-US" sz="2400" dirty="0">
                <a:latin typeface="Arial"/>
                <a:cs typeface="Arial"/>
              </a:rPr>
              <a:t> orang yang </a:t>
            </a:r>
            <a:r>
              <a:rPr lang="en-US" sz="2400" dirty="0" err="1">
                <a:latin typeface="Arial"/>
                <a:cs typeface="Arial"/>
              </a:rPr>
              <a:t>ahli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kompeten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serta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dapat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memberikan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penjelasan</a:t>
            </a:r>
            <a:r>
              <a:rPr lang="en-US" sz="2400" dirty="0">
                <a:latin typeface="Arial"/>
                <a:cs typeface="Arial"/>
              </a:rPr>
              <a:t> yang </a:t>
            </a:r>
            <a:r>
              <a:rPr lang="en-US" sz="2400" dirty="0" err="1">
                <a:latin typeface="Arial"/>
                <a:cs typeface="Arial"/>
              </a:rPr>
              <a:t>cukup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terhadap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tindakan</a:t>
            </a:r>
            <a:r>
              <a:rPr lang="en-US" sz="2400" dirty="0">
                <a:latin typeface="Arial"/>
                <a:cs typeface="Arial"/>
              </a:rPr>
              <a:t> yang </a:t>
            </a:r>
            <a:r>
              <a:rPr lang="en-US" sz="2400" dirty="0" err="1">
                <a:latin typeface="Arial"/>
                <a:cs typeface="Arial"/>
              </a:rPr>
              <a:t>dilakukannya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serta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penjelasan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mengapa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hal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tersebut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dilakukan</a:t>
            </a:r>
            <a:r>
              <a:rPr lang="en-US" sz="24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40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9726"/>
            <a:ext cx="8077200" cy="4373386"/>
          </a:xfrm>
          <a:prstGeom prst="rect">
            <a:avLst/>
          </a:prstGeom>
        </p:spPr>
        <p:txBody>
          <a:bodyPr/>
          <a:lstStyle/>
          <a:p>
            <a:pPr marL="749300" lvl="1" indent="-457200" eaLnBrk="1" hangingPunct="1">
              <a:buFont typeface="Trebuchet MS" charset="0"/>
              <a:buAutoNum type="arabicParenR" startAt="3"/>
            </a:pPr>
            <a:r>
              <a:rPr lang="en-US" sz="2400" dirty="0" err="1">
                <a:latin typeface="Arial"/>
                <a:cs typeface="Arial"/>
              </a:rPr>
              <a:t>Harus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dilakukan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i="1" dirty="0">
                <a:latin typeface="Arial"/>
                <a:cs typeface="Arial"/>
              </a:rPr>
              <a:t>audit trail </a:t>
            </a:r>
            <a:r>
              <a:rPr lang="en-US" sz="2400" dirty="0">
                <a:latin typeface="Arial"/>
                <a:cs typeface="Arial"/>
              </a:rPr>
              <a:t>yang </a:t>
            </a:r>
            <a:r>
              <a:rPr lang="en-US" sz="2400" dirty="0" err="1">
                <a:latin typeface="Arial"/>
                <a:cs typeface="Arial"/>
              </a:rPr>
              <a:t>bisa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menggambarkan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bahwa</a:t>
            </a:r>
            <a:r>
              <a:rPr lang="en-US" sz="2400" dirty="0">
                <a:latin typeface="Arial"/>
                <a:cs typeface="Arial"/>
              </a:rPr>
              <a:t> proses </a:t>
            </a:r>
            <a:r>
              <a:rPr lang="en-US" sz="2400" i="1" dirty="0">
                <a:latin typeface="Arial"/>
                <a:cs typeface="Arial"/>
              </a:rPr>
              <a:t>chain of custody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dapat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dipertanggungjawabkan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bahkan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jika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menggunakan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alat</a:t>
            </a:r>
            <a:r>
              <a:rPr lang="en-US" sz="2400" dirty="0">
                <a:latin typeface="Arial"/>
                <a:cs typeface="Arial"/>
              </a:rPr>
              <a:t> bantu lain</a:t>
            </a:r>
          </a:p>
          <a:p>
            <a:pPr marL="749300" lvl="1" indent="-457200" eaLnBrk="1" hangingPunct="1">
              <a:buFont typeface="Trebuchet MS" charset="0"/>
              <a:buAutoNum type="arabicParenR" startAt="3"/>
            </a:pPr>
            <a:r>
              <a:rPr lang="en-US" sz="2400" dirty="0" err="1">
                <a:latin typeface="Arial"/>
                <a:cs typeface="Arial"/>
              </a:rPr>
              <a:t>Petugas</a:t>
            </a:r>
            <a:r>
              <a:rPr lang="en-US" sz="2400" dirty="0">
                <a:latin typeface="Arial"/>
                <a:cs typeface="Arial"/>
              </a:rPr>
              <a:t> yang </a:t>
            </a:r>
            <a:r>
              <a:rPr lang="en-US" sz="2400" dirty="0" err="1">
                <a:latin typeface="Arial"/>
                <a:cs typeface="Arial"/>
              </a:rPr>
              <a:t>berwenang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melakukan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penyidikan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harus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memiliki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tanggungjawab</a:t>
            </a:r>
            <a:r>
              <a:rPr lang="en-US" sz="2400" dirty="0">
                <a:latin typeface="Arial"/>
                <a:cs typeface="Arial"/>
              </a:rPr>
              <a:t> yang </a:t>
            </a:r>
            <a:r>
              <a:rPr lang="en-US" sz="2400" dirty="0" err="1">
                <a:latin typeface="Arial"/>
                <a:cs typeface="Arial"/>
              </a:rPr>
              <a:t>cukup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untuk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memastikan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tidak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ada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pelanggaran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hukum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atau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aturan</a:t>
            </a:r>
            <a:r>
              <a:rPr lang="en-US" sz="2400" dirty="0">
                <a:latin typeface="Arial"/>
                <a:cs typeface="Arial"/>
              </a:rPr>
              <a:t> lain yang </a:t>
            </a:r>
            <a:r>
              <a:rPr lang="en-US" sz="2400" dirty="0" err="1">
                <a:latin typeface="Arial"/>
                <a:cs typeface="Arial"/>
              </a:rPr>
              <a:t>terjadi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814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3713918" y="3095675"/>
            <a:ext cx="128474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ridwan\Desktop\Graphic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1923" y="5020251"/>
            <a:ext cx="1688845" cy="441063"/>
          </a:xfrm>
          <a:prstGeom prst="rect">
            <a:avLst/>
          </a:prstGeom>
          <a:noFill/>
        </p:spPr>
      </p:pic>
      <p:pic>
        <p:nvPicPr>
          <p:cNvPr id="5" name="Picture 4" descr="70-off-+-100-Coupon-Lenovo-IdeaCentre-B500-23-inch-2.7GHz-Dual-core-All-in-one-Desktop-PC-LogicBUY cop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4878" y="2671142"/>
            <a:ext cx="1598521" cy="160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6" name="Picture 5" descr="cd_tumpuk copy cop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34822" y="3095675"/>
            <a:ext cx="985494" cy="985494"/>
          </a:xfrm>
          <a:prstGeom prst="rect">
            <a:avLst/>
          </a:prstGeom>
        </p:spPr>
      </p:pic>
      <p:pic>
        <p:nvPicPr>
          <p:cNvPr id="8" name="Picture 7" descr="HP_media_server copy cop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1680" y="633035"/>
            <a:ext cx="717814" cy="155458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Picture 8" descr="laptop toshiba 1 copy copy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343" y="1483334"/>
            <a:ext cx="1150980" cy="858631"/>
          </a:xfrm>
          <a:prstGeom prst="rect">
            <a:avLst/>
          </a:prstGeom>
        </p:spPr>
      </p:pic>
      <p:pic>
        <p:nvPicPr>
          <p:cNvPr id="11" name="Picture 10" descr="Tablet-Viewsonic copy copy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1088" y="2534062"/>
            <a:ext cx="721925" cy="5414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27815" y="3154886"/>
            <a:ext cx="966931" cy="643253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 Narrow"/>
              </a:rPr>
              <a:t>WRITE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 Narrow"/>
              </a:rPr>
              <a:t>BLOCK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04836" y="5062620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 Narrow"/>
              </a:rPr>
              <a:t>Cloud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542" y="1712884"/>
            <a:ext cx="553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 Narrow"/>
              </a:rPr>
              <a:t>PC’s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6601" y="2650917"/>
            <a:ext cx="644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 Narrow"/>
              </a:rPr>
              <a:t>Tablet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2890" y="3412465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 Narrow"/>
              </a:rPr>
              <a:t>Cell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 Narrow"/>
              </a:rPr>
              <a:t>Phone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2440" y="4269830"/>
            <a:ext cx="67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 Narrow"/>
              </a:rPr>
              <a:t>Hard</a:t>
            </a:r>
            <a:endParaRPr lang="en-US" sz="1400" dirty="0">
              <a:solidFill>
                <a:srgbClr val="FFFFFF"/>
              </a:solidFill>
              <a:latin typeface="Arial Narrow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 Narrow"/>
              </a:rPr>
              <a:t>Drives</a:t>
            </a:r>
            <a:endParaRPr lang="en-US" sz="1400" dirty="0">
              <a:solidFill>
                <a:srgbClr val="FFFFFF"/>
              </a:solidFill>
              <a:latin typeface="Arial Narrow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78" y="4834807"/>
            <a:ext cx="1031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 Narrow"/>
              </a:rPr>
              <a:t>Removable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FF"/>
                </a:solidFill>
                <a:latin typeface="Arial Narrow"/>
              </a:rPr>
              <a:t>Media</a:t>
            </a:r>
          </a:p>
        </p:txBody>
      </p:sp>
      <p:cxnSp>
        <p:nvCxnSpPr>
          <p:cNvPr id="34" name="Straight Arrow Connector 33"/>
          <p:cNvCxnSpPr>
            <a:cxnSpLocks/>
            <a:stCxn id="12" idx="3"/>
            <a:endCxn id="16" idx="1"/>
          </p:cNvCxnSpPr>
          <p:nvPr/>
        </p:nvCxnSpPr>
        <p:spPr>
          <a:xfrm flipV="1">
            <a:off x="1491336" y="3476513"/>
            <a:ext cx="436479" cy="921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stCxn id="14" idx="3"/>
            <a:endCxn id="16" idx="1"/>
          </p:cNvCxnSpPr>
          <p:nvPr/>
        </p:nvCxnSpPr>
        <p:spPr>
          <a:xfrm flipV="1">
            <a:off x="1375240" y="3476513"/>
            <a:ext cx="552575" cy="16774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49" idx="3"/>
            <a:endCxn id="6" idx="1"/>
          </p:cNvCxnSpPr>
          <p:nvPr/>
        </p:nvCxnSpPr>
        <p:spPr>
          <a:xfrm>
            <a:off x="6596333" y="3222228"/>
            <a:ext cx="938489" cy="366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950297" y="244775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 Narrow"/>
              </a:rPr>
              <a:t>Examiner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 Narrow"/>
              </a:rPr>
              <a:t>Machine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47731" y="1348771"/>
            <a:ext cx="1188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 Narrow"/>
              </a:rPr>
              <a:t>Evidence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 Narrow"/>
              </a:rPr>
              <a:t>Storage/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 Narrow"/>
              </a:rPr>
              <a:t>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/>
                </a:solidFill>
                <a:latin typeface="Arial Narrow"/>
              </a:rPr>
              <a:t>Warehouse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1194" y="15827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FFFF"/>
                </a:solidFill>
                <a:latin typeface="Arial Narrow"/>
              </a:rPr>
              <a:t>INPUT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297353" y="158270"/>
            <a:ext cx="112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FFFF"/>
                </a:solidFill>
                <a:latin typeface="Arial Narrow"/>
              </a:rPr>
              <a:t>ANALYSIS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524328" y="15827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FFFF"/>
                </a:solidFill>
                <a:latin typeface="Arial Narrow"/>
              </a:rPr>
              <a:t>OUTPUT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607635" y="2073686"/>
            <a:ext cx="886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Arial Narrow"/>
              </a:rPr>
              <a:t>Report</a:t>
            </a:r>
            <a:endParaRPr lang="en-US" dirty="0">
              <a:solidFill>
                <a:srgbClr val="FFFFFF"/>
              </a:solidFill>
              <a:latin typeface="Arial Narrow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Arial Narrow"/>
              </a:rPr>
              <a:t>Sheets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cxnSp>
        <p:nvCxnSpPr>
          <p:cNvPr id="70" name="Straight Arrow Connector 69"/>
          <p:cNvCxnSpPr>
            <a:cxnSpLocks/>
            <a:stCxn id="49" idx="3"/>
            <a:endCxn id="69" idx="1"/>
          </p:cNvCxnSpPr>
          <p:nvPr/>
        </p:nvCxnSpPr>
        <p:spPr>
          <a:xfrm flipV="1">
            <a:off x="6596333" y="2366074"/>
            <a:ext cx="1011302" cy="856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cxnSpLocks/>
            <a:stCxn id="17" idx="0"/>
            <a:endCxn id="5" idx="1"/>
          </p:cNvCxnSpPr>
          <p:nvPr/>
        </p:nvCxnSpPr>
        <p:spPr>
          <a:xfrm flipV="1">
            <a:off x="2330594" y="3472078"/>
            <a:ext cx="874284" cy="15905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cxnSpLocks/>
            <a:endCxn id="8" idx="2"/>
          </p:cNvCxnSpPr>
          <p:nvPr/>
        </p:nvCxnSpPr>
        <p:spPr>
          <a:xfrm flipV="1">
            <a:off x="3496210" y="2187617"/>
            <a:ext cx="4377" cy="506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 descr="LG-Optimus-2X-cell-phone1 copy copy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flipH="1">
            <a:off x="844721" y="3429000"/>
            <a:ext cx="636867" cy="481798"/>
          </a:xfrm>
          <a:prstGeom prst="rect">
            <a:avLst/>
          </a:prstGeom>
        </p:spPr>
      </p:pic>
      <p:pic>
        <p:nvPicPr>
          <p:cNvPr id="12" name="Picture 11" descr="Toshiba-Biggest-1-TB-Hard-Drive copy copy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0301" y="4107321"/>
            <a:ext cx="821035" cy="581419"/>
          </a:xfrm>
          <a:prstGeom prst="rect">
            <a:avLst/>
          </a:prstGeom>
        </p:spPr>
      </p:pic>
      <p:pic>
        <p:nvPicPr>
          <p:cNvPr id="14" name="Picture 13" descr="mystica_usb_flash_drive copy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8207" y="4950454"/>
            <a:ext cx="407033" cy="407033"/>
          </a:xfrm>
          <a:prstGeom prst="rect">
            <a:avLst/>
          </a:prstGeom>
        </p:spPr>
      </p:pic>
      <p:sp>
        <p:nvSpPr>
          <p:cNvPr id="49" name="Rounded Rectangle 48"/>
          <p:cNvSpPr/>
          <p:nvPr/>
        </p:nvSpPr>
        <p:spPr>
          <a:xfrm>
            <a:off x="4998662" y="2546054"/>
            <a:ext cx="1597671" cy="13523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</a:rPr>
              <a:t>DIGITAL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</a:rPr>
              <a:t>FORENSIC</a:t>
            </a:r>
            <a:r>
              <a:rPr lang="id-ID" dirty="0">
                <a:solidFill>
                  <a:srgbClr val="FFFFFF"/>
                </a:solidFill>
              </a:rPr>
              <a:t>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3" descr="C:\Users\ridwan\Desktop\Graphic1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80939" y="2776723"/>
            <a:ext cx="815193" cy="464082"/>
          </a:xfrm>
          <a:prstGeom prst="rect">
            <a:avLst/>
          </a:prstGeom>
          <a:noFill/>
        </p:spPr>
      </p:pic>
      <p:sp>
        <p:nvSpPr>
          <p:cNvPr id="53" name="TextBox 52"/>
          <p:cNvSpPr txBox="1"/>
          <p:nvPr/>
        </p:nvSpPr>
        <p:spPr>
          <a:xfrm>
            <a:off x="8031236" y="386712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Arial Narrow"/>
              </a:rPr>
              <a:t>Files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cxnSp>
        <p:nvCxnSpPr>
          <p:cNvPr id="15" name="Straight Arrow Connector 14"/>
          <p:cNvCxnSpPr>
            <a:cxnSpLocks/>
            <a:stCxn id="9" idx="3"/>
            <a:endCxn id="16" idx="1"/>
          </p:cNvCxnSpPr>
          <p:nvPr/>
        </p:nvCxnSpPr>
        <p:spPr>
          <a:xfrm>
            <a:off x="1333323" y="1912650"/>
            <a:ext cx="594492" cy="15638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1" idx="3"/>
            <a:endCxn id="16" idx="1"/>
          </p:cNvCxnSpPr>
          <p:nvPr/>
        </p:nvCxnSpPr>
        <p:spPr>
          <a:xfrm>
            <a:off x="1103013" y="2804784"/>
            <a:ext cx="824802" cy="6717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0" idx="1"/>
            <a:endCxn id="16" idx="1"/>
          </p:cNvCxnSpPr>
          <p:nvPr/>
        </p:nvCxnSpPr>
        <p:spPr>
          <a:xfrm flipV="1">
            <a:off x="1481588" y="3476513"/>
            <a:ext cx="446227" cy="193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B87081-A6C7-4AD3-AC16-821D00B76071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2894746" y="3472078"/>
            <a:ext cx="310132" cy="4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2F20BF2-0E8A-46C5-B550-BDD17EE5E5E7}"/>
              </a:ext>
            </a:extLst>
          </p:cNvPr>
          <p:cNvSpPr txBox="1"/>
          <p:nvPr/>
        </p:nvSpPr>
        <p:spPr>
          <a:xfrm>
            <a:off x="7524328" y="4475925"/>
            <a:ext cx="1146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Arial Narrow"/>
              </a:rPr>
              <a:t>Structured/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Arial Narrow"/>
              </a:rPr>
              <a:t>Unstructured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Arial Narrow"/>
              </a:rPr>
              <a:t>Data</a:t>
            </a:r>
            <a:endParaRPr lang="en-US" dirty="0">
              <a:solidFill>
                <a:srgbClr val="FFFFFF"/>
              </a:solidFill>
              <a:latin typeface="Arial Narrow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5DFA9B5-4945-4541-B6E0-2F2E296950E6}"/>
              </a:ext>
            </a:extLst>
          </p:cNvPr>
          <p:cNvCxnSpPr>
            <a:cxnSpLocks/>
            <a:stCxn id="49" idx="3"/>
            <a:endCxn id="83" idx="1"/>
          </p:cNvCxnSpPr>
          <p:nvPr/>
        </p:nvCxnSpPr>
        <p:spPr>
          <a:xfrm>
            <a:off x="6596333" y="3222228"/>
            <a:ext cx="927995" cy="16691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1" name="Picture 3" descr="C:\Users\ridwan\Desktop\Graphic1.png">
            <a:extLst>
              <a:ext uri="{FF2B5EF4-FFF2-40B4-BE49-F238E27FC236}">
                <a16:creationId xmlns:a16="http://schemas.microsoft.com/office/drawing/2014/main" id="{7C0225DB-E048-4962-9125-B2DB1346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6847" y="6075490"/>
            <a:ext cx="1688845" cy="441063"/>
          </a:xfrm>
          <a:prstGeom prst="rect">
            <a:avLst/>
          </a:prstGeom>
          <a:noFill/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EECAD1C9-373A-4971-AC84-204C03DA87DF}"/>
              </a:ext>
            </a:extLst>
          </p:cNvPr>
          <p:cNvSpPr txBox="1"/>
          <p:nvPr/>
        </p:nvSpPr>
        <p:spPr>
          <a:xfrm>
            <a:off x="1884581" y="611785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 Narrow"/>
              </a:rPr>
              <a:t>Enterprise Databases</a:t>
            </a:r>
          </a:p>
        </p:txBody>
      </p:sp>
      <p:pic>
        <p:nvPicPr>
          <p:cNvPr id="93" name="Picture 3" descr="C:\Users\ridwan\Desktop\Graphic1.png">
            <a:extLst>
              <a:ext uri="{FF2B5EF4-FFF2-40B4-BE49-F238E27FC236}">
                <a16:creationId xmlns:a16="http://schemas.microsoft.com/office/drawing/2014/main" id="{D25854B9-E62F-4A0E-B12E-A013631D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1923" y="5555101"/>
            <a:ext cx="1688845" cy="441063"/>
          </a:xfrm>
          <a:prstGeom prst="rect">
            <a:avLst/>
          </a:prstGeom>
          <a:noFill/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0762683-2EFB-4481-8584-2DE4826A1BDE}"/>
              </a:ext>
            </a:extLst>
          </p:cNvPr>
          <p:cNvSpPr txBox="1"/>
          <p:nvPr/>
        </p:nvSpPr>
        <p:spPr>
          <a:xfrm>
            <a:off x="1904836" y="5597470"/>
            <a:ext cx="148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 Narrow"/>
              </a:rPr>
              <a:t>World Wide Web Data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CDD15D4-5790-4385-AB36-506C89AF46CC}"/>
              </a:ext>
            </a:extLst>
          </p:cNvPr>
          <p:cNvSpPr txBox="1"/>
          <p:nvPr/>
        </p:nvSpPr>
        <p:spPr>
          <a:xfrm>
            <a:off x="7292688" y="5789947"/>
            <a:ext cx="1619932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 Narrow"/>
              </a:rPr>
              <a:t>Forensic Data Analytics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5DE2C7-C04A-4100-86BD-24B02C29916F}"/>
              </a:ext>
            </a:extLst>
          </p:cNvPr>
          <p:cNvCxnSpPr>
            <a:cxnSpLocks/>
            <a:stCxn id="83" idx="2"/>
            <a:endCxn id="100" idx="0"/>
          </p:cNvCxnSpPr>
          <p:nvPr/>
        </p:nvCxnSpPr>
        <p:spPr>
          <a:xfrm>
            <a:off x="8097562" y="5306922"/>
            <a:ext cx="5092" cy="483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77881"/>
      </p:ext>
    </p:extLst>
  </p:cSld>
  <p:clrMapOvr>
    <a:masterClrMapping/>
  </p:clrMapOvr>
  <p:transition>
    <p:check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110"/>
            <a:ext cx="8077200" cy="940929"/>
          </a:xfr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err="1">
                <a:ea typeface="+mj-ea"/>
              </a:rPr>
              <a:t>Tahapan</a:t>
            </a:r>
            <a:r>
              <a:rPr lang="en-US" dirty="0">
                <a:ea typeface="+mj-ea"/>
              </a:rPr>
              <a:t> Computer </a:t>
            </a:r>
            <a:r>
              <a:rPr lang="en-US" dirty="0" err="1">
                <a:ea typeface="+mj-ea"/>
              </a:rPr>
              <a:t>Forensi</a:t>
            </a:r>
            <a:r>
              <a:rPr lang="id-ID" dirty="0">
                <a:ea typeface="+mj-ea"/>
              </a:rPr>
              <a:t>CS</a:t>
            </a:r>
            <a:r>
              <a:rPr lang="en-US" dirty="0">
                <a:ea typeface="+mj-ea"/>
              </a:rPr>
              <a:t> 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77156"/>
            <a:ext cx="8077200" cy="3852334"/>
          </a:xfrm>
          <a:prstGeom prst="rect">
            <a:avLst/>
          </a:prstGeom>
        </p:spPr>
        <p:txBody>
          <a:bodyPr/>
          <a:lstStyle/>
          <a:p>
            <a:pPr marL="514350" indent="-514350" eaLnBrk="1" hangingPunct="1">
              <a:buFont typeface="Trebuchet MS" charset="0"/>
              <a:buAutoNum type="arabicParenR"/>
            </a:pPr>
            <a:r>
              <a:rPr lang="en-US" sz="2400" dirty="0">
                <a:latin typeface="Arial"/>
                <a:cs typeface="Arial"/>
              </a:rPr>
              <a:t>Identification</a:t>
            </a:r>
          </a:p>
          <a:p>
            <a:pPr marL="514350" indent="-514350" eaLnBrk="1" hangingPunct="1">
              <a:buFont typeface="Trebuchet MS" charset="0"/>
              <a:buAutoNum type="arabicParenR"/>
            </a:pPr>
            <a:r>
              <a:rPr lang="en-US" sz="2400" dirty="0">
                <a:latin typeface="Arial"/>
                <a:cs typeface="Arial"/>
              </a:rPr>
              <a:t>Preservation (Imaging)</a:t>
            </a:r>
          </a:p>
          <a:p>
            <a:pPr marL="514350" indent="-514350" eaLnBrk="1" hangingPunct="1">
              <a:buFont typeface="Trebuchet MS" charset="0"/>
              <a:buAutoNum type="arabicParenR"/>
            </a:pPr>
            <a:r>
              <a:rPr lang="en-US" sz="2400" dirty="0">
                <a:latin typeface="Arial"/>
                <a:cs typeface="Arial"/>
              </a:rPr>
              <a:t>Examination (Analysis)</a:t>
            </a:r>
          </a:p>
          <a:p>
            <a:pPr marL="514350" indent="-514350" eaLnBrk="1" hangingPunct="1">
              <a:buFont typeface="Trebuchet MS" charset="0"/>
              <a:buAutoNum type="arabicParenR"/>
            </a:pPr>
            <a:r>
              <a:rPr lang="en-US" sz="2400" dirty="0">
                <a:latin typeface="Arial"/>
                <a:cs typeface="Arial"/>
              </a:rPr>
              <a:t>Report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15733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0332"/>
            <a:ext cx="8077200" cy="912707"/>
          </a:xfr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id-ID" dirty="0">
                <a:ea typeface="+mj-ea"/>
              </a:rPr>
              <a:t>1. </a:t>
            </a:r>
            <a:r>
              <a:rPr lang="en-US" dirty="0">
                <a:ea typeface="+mj-ea"/>
              </a:rPr>
              <a:t>Identification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772816"/>
            <a:ext cx="8077200" cy="3979332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hangingPunct="1"/>
            <a:r>
              <a:rPr lang="id-ID" sz="2800" i="1" dirty="0">
                <a:latin typeface="Arial"/>
                <a:cs typeface="Arial"/>
              </a:rPr>
              <a:t>E</a:t>
            </a:r>
            <a:r>
              <a:rPr lang="en-US" sz="2800" i="1" dirty="0" err="1">
                <a:latin typeface="Arial"/>
                <a:cs typeface="Arial"/>
              </a:rPr>
              <a:t>xaminer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id-ID" sz="2800" dirty="0">
                <a:latin typeface="Arial"/>
                <a:cs typeface="Arial"/>
              </a:rPr>
              <a:t>menentukan media digital yang menjadi sasaran &amp; </a:t>
            </a:r>
            <a:r>
              <a:rPr lang="en-US" sz="2800" dirty="0" err="1">
                <a:latin typeface="Arial"/>
                <a:cs typeface="Arial"/>
              </a:rPr>
              <a:t>menentukan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seberapa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besar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ruang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lingkup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pekerjaan</a:t>
            </a:r>
            <a:r>
              <a:rPr lang="en-US" sz="2800" dirty="0">
                <a:latin typeface="Arial"/>
                <a:cs typeface="Arial"/>
              </a:rPr>
              <a:t> yang </a:t>
            </a:r>
            <a:r>
              <a:rPr lang="en-US" sz="2800" dirty="0" err="1">
                <a:latin typeface="Arial"/>
                <a:cs typeface="Arial"/>
              </a:rPr>
              <a:t>akan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dihadapi</a:t>
            </a:r>
            <a:r>
              <a:rPr lang="en-US" sz="2800" dirty="0">
                <a:latin typeface="Arial"/>
                <a:cs typeface="Arial"/>
              </a:rPr>
              <a:t>:</a:t>
            </a:r>
          </a:p>
          <a:p>
            <a:pPr lvl="1" eaLnBrk="1" hangingPunct="1"/>
            <a:r>
              <a:rPr lang="en-US" sz="2800" dirty="0" err="1">
                <a:latin typeface="Arial"/>
                <a:cs typeface="Arial"/>
              </a:rPr>
              <a:t>seberapa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banyak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peralatan</a:t>
            </a:r>
            <a:r>
              <a:rPr lang="en-US" sz="2800" dirty="0">
                <a:latin typeface="Arial"/>
                <a:cs typeface="Arial"/>
              </a:rPr>
              <a:t> digital yang </a:t>
            </a:r>
            <a:r>
              <a:rPr lang="en-US" sz="2800" dirty="0" err="1">
                <a:latin typeface="Arial"/>
                <a:cs typeface="Arial"/>
              </a:rPr>
              <a:t>akan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dijadikan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sasaran</a:t>
            </a:r>
            <a:endParaRPr lang="en-US" sz="2800" dirty="0">
              <a:latin typeface="Arial"/>
              <a:cs typeface="Arial"/>
            </a:endParaRPr>
          </a:p>
          <a:p>
            <a:pPr lvl="1" eaLnBrk="1" hangingPunct="1"/>
            <a:r>
              <a:rPr lang="en-US" sz="2800" dirty="0" err="1">
                <a:latin typeface="Arial"/>
                <a:cs typeface="Arial"/>
              </a:rPr>
              <a:t>seberapa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besar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ruang</a:t>
            </a:r>
            <a:r>
              <a:rPr lang="en-US" sz="2800" dirty="0">
                <a:latin typeface="Arial"/>
                <a:cs typeface="Arial"/>
              </a:rPr>
              <a:t> media yang </a:t>
            </a:r>
            <a:r>
              <a:rPr lang="en-US" sz="2800" dirty="0" err="1">
                <a:latin typeface="Arial"/>
                <a:cs typeface="Arial"/>
              </a:rPr>
              <a:t>dibutuhkan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untuk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bisa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menampung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semua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sasaran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tersebut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5138301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622232" cy="563562"/>
          </a:xfrm>
        </p:spPr>
        <p:txBody>
          <a:bodyPr/>
          <a:lstStyle/>
          <a:p>
            <a:r>
              <a:rPr lang="id-ID" sz="3200" dirty="0"/>
              <a:t>PENGAMANAN MEDIA SASARAN (1)</a:t>
            </a:r>
            <a:endParaRPr lang="id-ID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96752"/>
            <a:ext cx="8352928" cy="54476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Gambar denah lokasi media digital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Foto TKP dan media digital yang ditemukan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Foto semua kabel yang terhubung pada komputer</a:t>
            </a:r>
            <a:endParaRPr lang="en-US" sz="3200" dirty="0">
              <a:solidFill>
                <a:srgbClr val="0000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  <a:latin typeface="Arial"/>
                <a:cs typeface="Arial"/>
              </a:rPr>
              <a:t>Amankan PC dan alat penyimpan data lain yang ditemukan di sekitar PC.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Dokumentasikan</a:t>
            </a:r>
            <a:r>
              <a:rPr lang="id-ID" sz="3200" dirty="0">
                <a:solidFill>
                  <a:srgbClr val="000066"/>
                </a:solidFill>
                <a:latin typeface="Arial"/>
                <a:cs typeface="Arial"/>
              </a:rPr>
              <a:t> catatan-catatan yang menempel di monitor, PC, </a:t>
            </a:r>
            <a:r>
              <a:rPr lang="id-ID" sz="3200" dirty="0" err="1">
                <a:solidFill>
                  <a:srgbClr val="000066"/>
                </a:solidFill>
                <a:latin typeface="Arial"/>
                <a:cs typeface="Arial"/>
              </a:rPr>
              <a:t>keyboard</a:t>
            </a:r>
            <a:r>
              <a:rPr lang="id-ID" sz="3200" dirty="0">
                <a:solidFill>
                  <a:srgbClr val="000066"/>
                </a:solidFill>
                <a:latin typeface="Arial"/>
                <a:cs typeface="Arial"/>
              </a:rPr>
              <a:t>, dan area sekitar komputer.</a:t>
            </a:r>
            <a:endParaRPr lang="id-ID" sz="28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d-ID" sz="28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3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1196752"/>
            <a:ext cx="7422456" cy="494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36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2708920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/>
              <a:t>Ketergantungan manusia </a:t>
            </a:r>
          </a:p>
          <a:p>
            <a:pPr algn="ctr"/>
            <a:r>
              <a:rPr lang="id-ID" sz="4800" dirty="0"/>
              <a:t>terhadap komputer...</a:t>
            </a:r>
          </a:p>
        </p:txBody>
      </p:sp>
    </p:spTree>
    <p:extLst>
      <p:ext uri="{BB962C8B-B14F-4D97-AF65-F5344CB8AC3E}">
        <p14:creationId xmlns:p14="http://schemas.microsoft.com/office/powerpoint/2010/main" val="1357782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15062"/>
            <a:ext cx="3960440" cy="296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165" y="2132856"/>
            <a:ext cx="4002918" cy="294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79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622232" cy="563562"/>
          </a:xfrm>
        </p:spPr>
        <p:txBody>
          <a:bodyPr/>
          <a:lstStyle/>
          <a:p>
            <a:r>
              <a:rPr lang="id-ID" sz="3200" dirty="0"/>
              <a:t>PENGAMANAN MEDIA SASARAN (</a:t>
            </a:r>
            <a:r>
              <a:rPr lang="en-US" sz="3200" dirty="0"/>
              <a:t>2</a:t>
            </a:r>
            <a:r>
              <a:rPr lang="id-ID" sz="3200" dirty="0"/>
              <a:t>)</a:t>
            </a:r>
            <a:endParaRPr lang="id-ID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96752"/>
            <a:ext cx="835292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solidFill>
                  <a:srgbClr val="000066"/>
                </a:solidFill>
              </a:rPr>
              <a:t>Perhatikan kondisi sistem komputer : stand alone atau terhubung pada server?</a:t>
            </a:r>
          </a:p>
          <a:p>
            <a:r>
              <a:rPr lang="id-ID" sz="3200" dirty="0">
                <a:solidFill>
                  <a:srgbClr val="000066"/>
                </a:solidFill>
              </a:rPr>
              <a:t>Jika komputer dalam kondisi hidup</a:t>
            </a:r>
            <a:r>
              <a:rPr lang="en-US" sz="3200" dirty="0">
                <a:solidFill>
                  <a:srgbClr val="000066"/>
                </a:solidFill>
              </a:rPr>
              <a:t>:</a:t>
            </a:r>
            <a:r>
              <a:rPr lang="id-ID" sz="3200" dirty="0">
                <a:solidFill>
                  <a:srgbClr val="000066"/>
                </a:solidFill>
              </a:rPr>
              <a:t> </a:t>
            </a:r>
            <a:endParaRPr lang="en-US" sz="3200" dirty="0">
              <a:solidFill>
                <a:srgbClr val="00006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000066"/>
                </a:solidFill>
              </a:rPr>
              <a:t>F</a:t>
            </a:r>
            <a:r>
              <a:rPr lang="id-ID" sz="3200" dirty="0">
                <a:solidFill>
                  <a:srgbClr val="000066"/>
                </a:solidFill>
              </a:rPr>
              <a:t>oto aktivitas monitor yang sedang berlangsung</a:t>
            </a:r>
            <a:endParaRPr lang="en-US" sz="3200" dirty="0">
              <a:solidFill>
                <a:srgbClr val="00006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solidFill>
                  <a:srgbClr val="000066"/>
                </a:solidFill>
              </a:rPr>
              <a:t>Lakukan</a:t>
            </a:r>
            <a:r>
              <a:rPr lang="en-US" sz="3200" dirty="0">
                <a:solidFill>
                  <a:srgbClr val="000066"/>
                </a:solidFill>
              </a:rPr>
              <a:t> triage, </a:t>
            </a:r>
            <a:r>
              <a:rPr lang="en-US" sz="3200" dirty="0" err="1">
                <a:solidFill>
                  <a:srgbClr val="000066"/>
                </a:solidFill>
              </a:rPr>
              <a:t>apakah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komputer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tersebut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memiliki</a:t>
            </a:r>
            <a:r>
              <a:rPr lang="en-US" sz="3200" dirty="0">
                <a:solidFill>
                  <a:srgbClr val="000066"/>
                </a:solidFill>
              </a:rPr>
              <a:t> data yang </a:t>
            </a:r>
            <a:r>
              <a:rPr lang="en-US" sz="3200" dirty="0" err="1">
                <a:solidFill>
                  <a:srgbClr val="000066"/>
                </a:solidFill>
              </a:rPr>
              <a:t>terkait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dengan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kasus</a:t>
            </a:r>
            <a:endParaRPr lang="en-US" sz="3200" dirty="0">
              <a:solidFill>
                <a:srgbClr val="00006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solidFill>
                  <a:srgbClr val="000066"/>
                </a:solidFill>
              </a:rPr>
              <a:t>Periksa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apakah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terdapat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enkripsi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hardisk</a:t>
            </a:r>
            <a:endParaRPr lang="en-US" sz="3200" dirty="0">
              <a:solidFill>
                <a:srgbClr val="00006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solidFill>
                  <a:srgbClr val="000066"/>
                </a:solidFill>
              </a:rPr>
              <a:t>Pertimbangkan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melakukan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akuisisi</a:t>
            </a:r>
            <a:r>
              <a:rPr lang="en-US" sz="3200" dirty="0">
                <a:solidFill>
                  <a:srgbClr val="000066"/>
                </a:solidFill>
              </a:rPr>
              <a:t> 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solidFill>
                  <a:srgbClr val="000066"/>
                </a:solidFill>
              </a:rPr>
              <a:t>Pertimbangkan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apakah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diperlukan</a:t>
            </a:r>
            <a:r>
              <a:rPr lang="en-US" sz="3200" dirty="0">
                <a:solidFill>
                  <a:srgbClr val="000066"/>
                </a:solidFill>
              </a:rPr>
              <a:t> live </a:t>
            </a:r>
            <a:r>
              <a:rPr lang="en-US" sz="3200" dirty="0" err="1">
                <a:solidFill>
                  <a:srgbClr val="000066"/>
                </a:solidFill>
              </a:rPr>
              <a:t>aquisition</a:t>
            </a:r>
            <a:endParaRPr lang="en-US" sz="3200" dirty="0">
              <a:solidFill>
                <a:srgbClr val="000066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id-ID" sz="3200" dirty="0">
              <a:solidFill>
                <a:srgbClr val="0000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d-ID" sz="2800" dirty="0">
              <a:solidFill>
                <a:srgbClr val="0000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d-ID" sz="2800" dirty="0">
              <a:solidFill>
                <a:srgbClr val="0000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d-ID" sz="28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619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622232" cy="563562"/>
          </a:xfrm>
        </p:spPr>
        <p:txBody>
          <a:bodyPr/>
          <a:lstStyle/>
          <a:p>
            <a:r>
              <a:rPr lang="id-ID" sz="3200" dirty="0"/>
              <a:t>PENGAMANAN MEDIA SASARAN (</a:t>
            </a:r>
            <a:r>
              <a:rPr lang="en-US" sz="3200" dirty="0"/>
              <a:t>3</a:t>
            </a:r>
            <a:r>
              <a:rPr lang="id-ID" sz="3200" dirty="0"/>
              <a:t>)</a:t>
            </a:r>
            <a:endParaRPr lang="id-ID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352957"/>
            <a:ext cx="8352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0066"/>
                </a:solidFill>
              </a:rPr>
              <a:t>Buat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berita</a:t>
            </a:r>
            <a:r>
              <a:rPr lang="en-US" sz="3200" dirty="0">
                <a:solidFill>
                  <a:srgbClr val="000066"/>
                </a:solidFill>
              </a:rPr>
              <a:t> acara </a:t>
            </a:r>
            <a:r>
              <a:rPr lang="en-US" sz="3200" dirty="0" err="1">
                <a:solidFill>
                  <a:srgbClr val="000066"/>
                </a:solidFill>
              </a:rPr>
              <a:t>penerimaan</a:t>
            </a:r>
            <a:r>
              <a:rPr lang="en-US" sz="3200" dirty="0">
                <a:solidFill>
                  <a:srgbClr val="000066"/>
                </a:solidFill>
              </a:rPr>
              <a:t>/</a:t>
            </a:r>
            <a:r>
              <a:rPr lang="en-US" sz="3200" dirty="0" err="1">
                <a:solidFill>
                  <a:srgbClr val="000066"/>
                </a:solidFill>
              </a:rPr>
              <a:t>peminjaman</a:t>
            </a:r>
            <a:r>
              <a:rPr lang="en-US" sz="3200" dirty="0">
                <a:solidFill>
                  <a:srgbClr val="000066"/>
                </a:solidFill>
              </a:rPr>
              <a:t>, dan </a:t>
            </a:r>
            <a:r>
              <a:rPr lang="en-US" sz="3200" dirty="0" err="1">
                <a:solidFill>
                  <a:srgbClr val="000066"/>
                </a:solidFill>
              </a:rPr>
              <a:t>akuisisi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barang</a:t>
            </a:r>
            <a:r>
              <a:rPr lang="en-US" sz="3200" dirty="0">
                <a:solidFill>
                  <a:srgbClr val="000066"/>
                </a:solidFill>
              </a:rPr>
              <a:t> </a:t>
            </a:r>
            <a:r>
              <a:rPr lang="en-US" sz="3200" dirty="0" err="1">
                <a:solidFill>
                  <a:srgbClr val="000066"/>
                </a:solidFill>
              </a:rPr>
              <a:t>bukti</a:t>
            </a:r>
            <a:r>
              <a:rPr lang="en-US" sz="3200" dirty="0">
                <a:solidFill>
                  <a:srgbClr val="000066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Segel semua barang bukti untuk kepentingan chain of custody.</a:t>
            </a:r>
          </a:p>
        </p:txBody>
      </p:sp>
    </p:spTree>
    <p:extLst>
      <p:ext uri="{BB962C8B-B14F-4D97-AF65-F5344CB8AC3E}">
        <p14:creationId xmlns:p14="http://schemas.microsoft.com/office/powerpoint/2010/main" val="2351032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622232" cy="563562"/>
          </a:xfrm>
        </p:spPr>
        <p:txBody>
          <a:bodyPr/>
          <a:lstStyle/>
          <a:p>
            <a:r>
              <a:rPr lang="id-ID" sz="3200" dirty="0"/>
              <a:t>PENGAMANAN MEDIA SASARAN (3)</a:t>
            </a:r>
            <a:endParaRPr lang="id-ID" dirty="0"/>
          </a:p>
        </p:txBody>
      </p:sp>
      <p:sp>
        <p:nvSpPr>
          <p:cNvPr id="3" name="TextBox 2"/>
          <p:cNvSpPr txBox="1"/>
          <p:nvPr/>
        </p:nvSpPr>
        <p:spPr>
          <a:xfrm>
            <a:off x="472852" y="1038790"/>
            <a:ext cx="8352928" cy="62786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d-ID" sz="3200" dirty="0">
                <a:solidFill>
                  <a:srgbClr val="000066"/>
                </a:solidFill>
              </a:rPr>
              <a:t>PENTING !!!</a:t>
            </a:r>
          </a:p>
          <a:p>
            <a:endParaRPr lang="id-ID" sz="1200" dirty="0">
              <a:solidFill>
                <a:srgbClr val="0000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  <a:latin typeface="Arial"/>
                <a:cs typeface="Arial"/>
              </a:rPr>
              <a:t>Jangan pernah menghidupkan komputer yang sudah dimatikan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(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setelah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dibuat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BA 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Penerimaan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Barang Bukti).</a:t>
            </a:r>
            <a:endParaRPr lang="id-ID" sz="3200" dirty="0">
              <a:solidFill>
                <a:srgbClr val="000066"/>
              </a:solidFill>
              <a:latin typeface="Arial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d-ID" sz="1100" dirty="0">
              <a:solidFill>
                <a:srgbClr val="0000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UNTUK KOMPUTER SERVER, JANGAN DIMATIKAN </a:t>
            </a:r>
            <a:r>
              <a:rPr lang="id-ID" sz="3200" dirty="0">
                <a:solidFill>
                  <a:srgbClr val="000066"/>
                </a:solidFill>
                <a:sym typeface="Wingdings" panose="05000000000000000000" pitchFamily="2" charset="2"/>
              </a:rPr>
              <a:t> </a:t>
            </a:r>
            <a:r>
              <a:rPr lang="id-ID" sz="3200" i="1" dirty="0">
                <a:solidFill>
                  <a:srgbClr val="000066"/>
                </a:solidFill>
                <a:sym typeface="Wingdings" panose="05000000000000000000" pitchFamily="2" charset="2"/>
              </a:rPr>
              <a:t>Live acquisition</a:t>
            </a:r>
            <a:endParaRPr lang="id-ID" sz="3200" i="1" dirty="0">
              <a:solidFill>
                <a:srgbClr val="0000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d-ID" sz="1100" dirty="0">
              <a:solidFill>
                <a:srgbClr val="00006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  <a:latin typeface="Arial"/>
                <a:cs typeface="Arial"/>
              </a:rPr>
              <a:t>Kal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au</a:t>
            </a:r>
            <a:r>
              <a:rPr lang="id-ID" sz="3200" dirty="0">
                <a:solidFill>
                  <a:srgbClr val="000066"/>
                </a:solidFill>
                <a:latin typeface="Arial"/>
                <a:cs typeface="Arial"/>
              </a:rPr>
              <a:t> hardisk dalam 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PC </a:t>
            </a:r>
            <a:r>
              <a:rPr lang="id-ID" sz="3200" dirty="0">
                <a:solidFill>
                  <a:srgbClr val="000066"/>
                </a:solidFill>
                <a:latin typeface="Arial"/>
                <a:cs typeface="Arial"/>
              </a:rPr>
              <a:t>lebih dari satu, 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periksa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apakah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dalam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kondisi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RAID, 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apabila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iya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srgbClr val="000066"/>
                </a:solidFill>
                <a:latin typeface="Arial"/>
                <a:cs typeface="Arial"/>
              </a:rPr>
              <a:t>maka</a:t>
            </a:r>
            <a:r>
              <a:rPr lang="en-US" sz="3200" dirty="0">
                <a:solidFill>
                  <a:srgbClr val="000066"/>
                </a:solidFill>
                <a:latin typeface="Arial"/>
                <a:cs typeface="Arial"/>
              </a:rPr>
              <a:t> </a:t>
            </a:r>
            <a:r>
              <a:rPr lang="id-ID" sz="3200" dirty="0">
                <a:solidFill>
                  <a:srgbClr val="000066"/>
                </a:solidFill>
                <a:latin typeface="Arial"/>
                <a:cs typeface="Arial"/>
              </a:rPr>
              <a:t>ambil bersama cpu-nya, jangan dilepas hardisk-nya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d-ID" sz="1200" dirty="0">
              <a:solidFill>
                <a:srgbClr val="000066"/>
              </a:solidFill>
            </a:endParaRPr>
          </a:p>
          <a:p>
            <a:pPr marL="273050"/>
            <a:endParaRPr lang="id-ID" sz="36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93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622232" cy="563562"/>
          </a:xfrm>
        </p:spPr>
        <p:txBody>
          <a:bodyPr/>
          <a:lstStyle/>
          <a:p>
            <a:r>
              <a:rPr lang="id-ID" sz="3200" dirty="0"/>
              <a:t>PENGAMANAN MEDIA SASARAN (4)</a:t>
            </a:r>
            <a:endParaRPr lang="id-ID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352957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UNTUK SMARTPHONE/HP:</a:t>
            </a:r>
          </a:p>
          <a:p>
            <a:pPr marL="273050"/>
            <a:r>
              <a:rPr lang="id-ID" sz="3200" dirty="0">
                <a:solidFill>
                  <a:srgbClr val="000066"/>
                </a:solidFill>
              </a:rPr>
              <a:t> - Jangan dimatikan, pindahkan ke mode</a:t>
            </a:r>
          </a:p>
          <a:p>
            <a:pPr marL="273050"/>
            <a:r>
              <a:rPr lang="id-ID" sz="3200" dirty="0">
                <a:solidFill>
                  <a:srgbClr val="000066"/>
                </a:solidFill>
              </a:rPr>
              <a:t>   pesawat.</a:t>
            </a:r>
          </a:p>
          <a:p>
            <a:pPr marL="273050"/>
            <a:r>
              <a:rPr lang="id-ID" sz="3200" dirty="0">
                <a:solidFill>
                  <a:srgbClr val="000066"/>
                </a:solidFill>
              </a:rPr>
              <a:t> - Minta password dan pattern screen lock</a:t>
            </a:r>
          </a:p>
          <a:p>
            <a:pPr marL="273050"/>
            <a:r>
              <a:rPr lang="id-ID" sz="3200" dirty="0">
                <a:solidFill>
                  <a:srgbClr val="000066"/>
                </a:solidFill>
              </a:rPr>
              <a:t>   kepada pemiliknya, lalu non-aktifkan</a:t>
            </a:r>
          </a:p>
          <a:p>
            <a:pPr marL="273050"/>
            <a:r>
              <a:rPr lang="id-ID" sz="3200" dirty="0">
                <a:solidFill>
                  <a:srgbClr val="000066"/>
                </a:solidFill>
              </a:rPr>
              <a:t>   password &amp; pattern tsb.</a:t>
            </a:r>
          </a:p>
          <a:p>
            <a:pPr marL="273050"/>
            <a:r>
              <a:rPr lang="id-ID" sz="3200" dirty="0">
                <a:solidFill>
                  <a:srgbClr val="000066"/>
                </a:solidFill>
              </a:rPr>
              <a:t> - Masukkan ke dalam faraday bag untuk</a:t>
            </a:r>
          </a:p>
          <a:p>
            <a:pPr marL="273050"/>
            <a:r>
              <a:rPr lang="id-ID" sz="3200" dirty="0">
                <a:solidFill>
                  <a:srgbClr val="000066"/>
                </a:solidFill>
              </a:rPr>
              <a:t>   menghindari </a:t>
            </a:r>
            <a:r>
              <a:rPr lang="id-ID" sz="3200" i="1" dirty="0">
                <a:solidFill>
                  <a:srgbClr val="000066"/>
                </a:solidFill>
              </a:rPr>
              <a:t>remote acces.</a:t>
            </a:r>
          </a:p>
          <a:p>
            <a:pPr marL="273050"/>
            <a:endParaRPr lang="id-ID" sz="32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03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83431"/>
            <a:ext cx="7704856" cy="581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26064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b="1" dirty="0">
                <a:solidFill>
                  <a:srgbClr val="FF0000"/>
                </a:solidFill>
              </a:rPr>
              <a:t>MANA YANG PERLU DIAMANKAN?</a:t>
            </a:r>
          </a:p>
        </p:txBody>
      </p:sp>
    </p:spTree>
    <p:extLst>
      <p:ext uri="{BB962C8B-B14F-4D97-AF65-F5344CB8AC3E}">
        <p14:creationId xmlns:p14="http://schemas.microsoft.com/office/powerpoint/2010/main" val="106227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9" y="717054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75746"/>
            <a:ext cx="2304256" cy="193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688479"/>
            <a:ext cx="2438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57" y="4466803"/>
            <a:ext cx="23907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280495"/>
            <a:ext cx="2664296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91880" y="1331476"/>
            <a:ext cx="223224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4000" b="1" dirty="0">
                <a:latin typeface="Arial"/>
                <a:cs typeface="Arial"/>
              </a:rPr>
              <a:t>PC???</a:t>
            </a:r>
            <a:endParaRPr lang="id-ID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678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encrypted-tbn3.gstatic.com/images?q=tbn:ANd9GcT5blHKg34uHIDJBp5bZZzXPzWtHzWFTtm5d-zqHsFRVOl5A-hUcw"/>
          <p:cNvSpPr>
            <a:spLocks noChangeAspect="1" noChangeArrowheads="1"/>
          </p:cNvSpPr>
          <p:nvPr/>
        </p:nvSpPr>
        <p:spPr bwMode="auto">
          <a:xfrm>
            <a:off x="155575" y="-1881188"/>
            <a:ext cx="521970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id-ID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35521"/>
            <a:ext cx="24669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92" y="645046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645046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2" y="2711177"/>
            <a:ext cx="21907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27" y="2910327"/>
            <a:ext cx="2761678" cy="181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06" y="2862436"/>
            <a:ext cx="25527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2" y="5085184"/>
            <a:ext cx="2289820" cy="156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981" y="4964573"/>
            <a:ext cx="2724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9" y="4832632"/>
            <a:ext cx="2379096" cy="174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116632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b="1" dirty="0"/>
              <a:t>FLASHDISK???</a:t>
            </a:r>
          </a:p>
        </p:txBody>
      </p:sp>
    </p:spTree>
    <p:extLst>
      <p:ext uri="{BB962C8B-B14F-4D97-AF65-F5344CB8AC3E}">
        <p14:creationId xmlns:p14="http://schemas.microsoft.com/office/powerpoint/2010/main" val="2563348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74153"/>
            <a:ext cx="4439940" cy="314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66" y="1124744"/>
            <a:ext cx="355513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4" y="3861048"/>
            <a:ext cx="3514736" cy="19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79" y="3573016"/>
            <a:ext cx="2863205" cy="286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19872" y="332656"/>
            <a:ext cx="2779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/>
              <a:t>FARADAY BAG</a:t>
            </a:r>
          </a:p>
        </p:txBody>
      </p:sp>
    </p:spTree>
    <p:extLst>
      <p:ext uri="{BB962C8B-B14F-4D97-AF65-F5344CB8AC3E}">
        <p14:creationId xmlns:p14="http://schemas.microsoft.com/office/powerpoint/2010/main" val="81074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8077200" cy="1143000"/>
          </a:xfr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id-ID" dirty="0">
                <a:ea typeface="+mj-ea"/>
              </a:rPr>
              <a:t>2. </a:t>
            </a:r>
            <a:r>
              <a:rPr lang="en-US" dirty="0">
                <a:ea typeface="+mj-ea"/>
              </a:rPr>
              <a:t>Preservation (Imaging)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4294967295"/>
          </p:nvPr>
        </p:nvSpPr>
        <p:spPr>
          <a:xfrm>
            <a:off x="649110" y="1609725"/>
            <a:ext cx="7885289" cy="435927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id-ID" sz="2400" i="1" dirty="0">
                <a:latin typeface="Arial"/>
                <a:cs typeface="Arial"/>
              </a:rPr>
              <a:t>E</a:t>
            </a:r>
            <a:r>
              <a:rPr lang="en-US" sz="2400" i="1" dirty="0" err="1">
                <a:latin typeface="Arial"/>
                <a:cs typeface="Arial"/>
              </a:rPr>
              <a:t>xaminer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melakukan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tindakan</a:t>
            </a:r>
            <a:r>
              <a:rPr lang="en-US" sz="2400" dirty="0">
                <a:latin typeface="Arial"/>
                <a:cs typeface="Arial"/>
              </a:rPr>
              <a:t> yang </a:t>
            </a:r>
            <a:r>
              <a:rPr lang="en-US" sz="2400" dirty="0" err="1">
                <a:latin typeface="Arial"/>
                <a:cs typeface="Arial"/>
              </a:rPr>
              <a:t>populer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disebut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sebagai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ja-JP" altLang="en-US" sz="2400" dirty="0">
                <a:latin typeface="Arial"/>
                <a:cs typeface="Arial"/>
              </a:rPr>
              <a:t>“</a:t>
            </a:r>
            <a:r>
              <a:rPr lang="en-US" sz="2400" i="1" dirty="0">
                <a:latin typeface="Arial"/>
                <a:cs typeface="Arial"/>
              </a:rPr>
              <a:t>cloning</a:t>
            </a:r>
            <a:r>
              <a:rPr lang="ja-JP" altLang="en-US" sz="2400" dirty="0">
                <a:latin typeface="Arial"/>
                <a:cs typeface="Arial"/>
              </a:rPr>
              <a:t>”</a:t>
            </a:r>
            <a:r>
              <a:rPr lang="en-US" sz="2400" dirty="0">
                <a:latin typeface="Arial"/>
                <a:cs typeface="Arial"/>
              </a:rPr>
              <a:t>:</a:t>
            </a:r>
          </a:p>
          <a:p>
            <a:pPr lvl="1" eaLnBrk="1" hangingPunct="1"/>
            <a:r>
              <a:rPr lang="en-US" sz="2400" dirty="0">
                <a:latin typeface="Arial"/>
                <a:cs typeface="Arial"/>
              </a:rPr>
              <a:t>"</a:t>
            </a:r>
            <a:r>
              <a:rPr lang="en-US" sz="2400" dirty="0" err="1">
                <a:latin typeface="Arial"/>
                <a:cs typeface="Arial"/>
              </a:rPr>
              <a:t>memindahkan</a:t>
            </a:r>
            <a:r>
              <a:rPr lang="en-US" sz="2400" dirty="0">
                <a:latin typeface="Arial"/>
                <a:cs typeface="Arial"/>
              </a:rPr>
              <a:t>" </a:t>
            </a:r>
            <a:r>
              <a:rPr lang="en-US" sz="2400" dirty="0" err="1">
                <a:latin typeface="Arial"/>
                <a:cs typeface="Arial"/>
              </a:rPr>
              <a:t>isi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dari</a:t>
            </a:r>
            <a:r>
              <a:rPr lang="en-US" sz="2400" dirty="0">
                <a:latin typeface="Arial"/>
                <a:cs typeface="Arial"/>
              </a:rPr>
              <a:t> media </a:t>
            </a:r>
            <a:r>
              <a:rPr lang="id-ID" sz="2400" dirty="0">
                <a:latin typeface="Arial"/>
                <a:cs typeface="Arial"/>
              </a:rPr>
              <a:t>sasaran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tempat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penyimpanan</a:t>
            </a:r>
            <a:r>
              <a:rPr lang="en-US" sz="2400" dirty="0">
                <a:latin typeface="Arial"/>
                <a:cs typeface="Arial"/>
              </a:rPr>
              <a:t> yang </a:t>
            </a:r>
            <a:r>
              <a:rPr lang="en-US" sz="2400" dirty="0" err="1">
                <a:latin typeface="Arial"/>
                <a:cs typeface="Arial"/>
              </a:rPr>
              <a:t>dimiliki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oleh</a:t>
            </a:r>
            <a:r>
              <a:rPr lang="en-US" sz="2400" dirty="0">
                <a:latin typeface="Arial"/>
                <a:cs typeface="Arial"/>
              </a:rPr>
              <a:t> examiner</a:t>
            </a:r>
          </a:p>
          <a:p>
            <a:pPr lvl="1" eaLnBrk="1" hangingPunct="1"/>
            <a:r>
              <a:rPr lang="en-US" sz="2400" dirty="0" err="1">
                <a:latin typeface="Arial"/>
                <a:cs typeface="Arial"/>
              </a:rPr>
              <a:t>dengan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cara</a:t>
            </a:r>
            <a:r>
              <a:rPr lang="en-US" sz="2400" dirty="0">
                <a:latin typeface="Arial"/>
                <a:cs typeface="Arial"/>
              </a:rPr>
              <a:t> yang </a:t>
            </a:r>
            <a:r>
              <a:rPr lang="en-US" sz="2400" dirty="0" err="1">
                <a:latin typeface="Arial"/>
                <a:cs typeface="Arial"/>
              </a:rPr>
              <a:t>harus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memenuhi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persyaratan</a:t>
            </a:r>
            <a:r>
              <a:rPr lang="en-US" sz="2400" dirty="0">
                <a:latin typeface="Arial"/>
                <a:cs typeface="Arial"/>
              </a:rPr>
              <a:t> computer forensics</a:t>
            </a:r>
          </a:p>
          <a:p>
            <a:pPr lvl="1" eaLnBrk="1" hangingPunct="1"/>
            <a:r>
              <a:rPr lang="en-US" sz="2400" dirty="0" err="1">
                <a:latin typeface="Arial"/>
                <a:cs typeface="Arial"/>
              </a:rPr>
              <a:t>kepastian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bahwa</a:t>
            </a:r>
            <a:r>
              <a:rPr lang="en-US" sz="2400" dirty="0">
                <a:latin typeface="Arial"/>
                <a:cs typeface="Arial"/>
              </a:rPr>
              <a:t> proses yang </a:t>
            </a:r>
            <a:r>
              <a:rPr lang="en-US" sz="2400" dirty="0" err="1">
                <a:latin typeface="Arial"/>
                <a:cs typeface="Arial"/>
              </a:rPr>
              <a:t>dilakukan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adalah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SATU ARAH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dari</a:t>
            </a:r>
            <a:r>
              <a:rPr lang="en-US" sz="2400" dirty="0">
                <a:latin typeface="Arial"/>
                <a:cs typeface="Arial"/>
              </a:rPr>
              <a:t> media </a:t>
            </a:r>
            <a:r>
              <a:rPr lang="id-ID" sz="2400" dirty="0">
                <a:latin typeface="Arial"/>
                <a:cs typeface="Arial"/>
              </a:rPr>
              <a:t>sasaran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ke</a:t>
            </a:r>
            <a:r>
              <a:rPr lang="en-US" sz="2400" dirty="0">
                <a:latin typeface="Arial"/>
                <a:cs typeface="Arial"/>
              </a:rPr>
              <a:t> media </a:t>
            </a:r>
            <a:r>
              <a:rPr lang="en-US" sz="2400" dirty="0" err="1">
                <a:latin typeface="Arial"/>
                <a:cs typeface="Arial"/>
              </a:rPr>
              <a:t>penyimpanan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barang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bukti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DAN TIDAK SEBALIKNYA !!!!!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830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391400" cy="563562"/>
          </a:xfrm>
        </p:spPr>
        <p:txBody>
          <a:bodyPr/>
          <a:lstStyle/>
          <a:p>
            <a:r>
              <a:rPr lang="id-ID" sz="3200" dirty="0"/>
              <a:t>BUKTI DIGITAL &amp; TINDAK PIDANA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7750" y="2055083"/>
            <a:ext cx="7048500" cy="400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1331476"/>
            <a:ext cx="6439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66"/>
                </a:solidFill>
              </a:rPr>
              <a:t>HP </a:t>
            </a:r>
            <a:r>
              <a:rPr lang="en-US" sz="2800" dirty="0" err="1">
                <a:solidFill>
                  <a:srgbClr val="000066"/>
                </a:solidFill>
              </a:rPr>
              <a:t>mengungkap</a:t>
            </a:r>
            <a:r>
              <a:rPr lang="en-US" sz="2800" dirty="0">
                <a:solidFill>
                  <a:srgbClr val="000066"/>
                </a:solidFill>
              </a:rPr>
              <a:t> </a:t>
            </a:r>
            <a:r>
              <a:rPr lang="en-US" sz="2800" dirty="0" err="1">
                <a:solidFill>
                  <a:srgbClr val="000066"/>
                </a:solidFill>
              </a:rPr>
              <a:t>kasus</a:t>
            </a:r>
            <a:r>
              <a:rPr lang="en-US" sz="2800" dirty="0">
                <a:solidFill>
                  <a:srgbClr val="000066"/>
                </a:solidFill>
              </a:rPr>
              <a:t> </a:t>
            </a:r>
            <a:r>
              <a:rPr lang="en-US" sz="2800" dirty="0" err="1">
                <a:solidFill>
                  <a:srgbClr val="000066"/>
                </a:solidFill>
              </a:rPr>
              <a:t>perselingkuhan</a:t>
            </a:r>
            <a:endParaRPr lang="id-ID" sz="28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47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WRITE BLOCKER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16" y="1475301"/>
            <a:ext cx="2438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05064"/>
            <a:ext cx="25431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984" y="1349694"/>
            <a:ext cx="25241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008" y="3861048"/>
            <a:ext cx="404793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256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1285" b="-11285"/>
          <a:stretch>
            <a:fillRect/>
          </a:stretch>
        </p:blipFill>
        <p:spPr>
          <a:xfrm>
            <a:off x="609600" y="583952"/>
            <a:ext cx="7924800" cy="2413000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rcRect t="-52266" b="-52266"/>
          <a:stretch>
            <a:fillRect/>
          </a:stretch>
        </p:blipFill>
        <p:spPr>
          <a:xfrm>
            <a:off x="596900" y="2564904"/>
            <a:ext cx="7924800" cy="43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71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4121" b="-4121"/>
          <a:stretch>
            <a:fillRect/>
          </a:stretch>
        </p:blipFill>
        <p:spPr>
          <a:xfrm>
            <a:off x="609600" y="1106636"/>
            <a:ext cx="7924800" cy="5346700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391400" cy="563562"/>
          </a:xfrm>
        </p:spPr>
        <p:txBody>
          <a:bodyPr/>
          <a:lstStyle/>
          <a:p>
            <a:pPr algn="ctr"/>
            <a:r>
              <a:rPr lang="id-ID" dirty="0"/>
              <a:t>INTEGRITAS DATA </a:t>
            </a:r>
          </a:p>
        </p:txBody>
      </p:sp>
    </p:spTree>
    <p:extLst>
      <p:ext uri="{BB962C8B-B14F-4D97-AF65-F5344CB8AC3E}">
        <p14:creationId xmlns:p14="http://schemas.microsoft.com/office/powerpoint/2010/main" val="3110986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077200" cy="1039707"/>
          </a:xfr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id-ID" dirty="0">
                <a:ea typeface="+mj-ea"/>
              </a:rPr>
              <a:t>3. </a:t>
            </a:r>
            <a:r>
              <a:rPr lang="en-US" dirty="0">
                <a:ea typeface="+mj-ea"/>
              </a:rPr>
              <a:t>Examination (Analysis)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24744"/>
            <a:ext cx="8077200" cy="412044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 eaLnBrk="1" hangingPunct="1"/>
            <a:r>
              <a:rPr lang="id-ID" sz="2800" dirty="0" err="1">
                <a:latin typeface="Arial"/>
                <a:cs typeface="Arial"/>
              </a:rPr>
              <a:t>T</a:t>
            </a:r>
            <a:r>
              <a:rPr lang="en-US" sz="2800" dirty="0" err="1">
                <a:latin typeface="Arial"/>
                <a:cs typeface="Arial"/>
              </a:rPr>
              <a:t>ahapan</a:t>
            </a:r>
            <a:r>
              <a:rPr lang="en-US" sz="2800" dirty="0">
                <a:latin typeface="Arial"/>
                <a:cs typeface="Arial"/>
              </a:rPr>
              <a:t> yang paling </a:t>
            </a:r>
            <a:r>
              <a:rPr lang="en-US" sz="2800" dirty="0" err="1">
                <a:latin typeface="Arial"/>
                <a:cs typeface="Arial"/>
              </a:rPr>
              <a:t>menarik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dan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menantang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karena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akan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menjadi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penentu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apakah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i="1" dirty="0">
                <a:latin typeface="Arial"/>
                <a:cs typeface="Arial"/>
              </a:rPr>
              <a:t>examiner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berhasil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dalam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tugasnya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pada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kasus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tersebut</a:t>
            </a:r>
            <a:r>
              <a:rPr lang="en-US" sz="2800" dirty="0">
                <a:latin typeface="Arial"/>
                <a:cs typeface="Arial"/>
              </a:rPr>
              <a:t>.</a:t>
            </a:r>
          </a:p>
          <a:p>
            <a:pPr algn="just" eaLnBrk="1" hangingPunct="1"/>
            <a:r>
              <a:rPr lang="id-ID" sz="2800" dirty="0" err="1">
                <a:latin typeface="Arial"/>
                <a:cs typeface="Arial"/>
              </a:rPr>
              <a:t>M</a:t>
            </a:r>
            <a:r>
              <a:rPr lang="en-US" sz="2800" dirty="0" err="1">
                <a:latin typeface="Arial"/>
                <a:cs typeface="Arial"/>
              </a:rPr>
              <a:t>erupakan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gabungan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dari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berbagai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disiplin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ilmu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mulai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dari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pengetahuan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berbagai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jenis</a:t>
            </a:r>
            <a:r>
              <a:rPr lang="en-US" sz="2800" dirty="0">
                <a:latin typeface="Arial"/>
                <a:cs typeface="Arial"/>
              </a:rPr>
              <a:t> hardware, software </a:t>
            </a:r>
            <a:r>
              <a:rPr lang="en-US" sz="2800" dirty="0" err="1">
                <a:latin typeface="Arial"/>
                <a:cs typeface="Arial"/>
              </a:rPr>
              <a:t>dan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keahlian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dalam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mengungkap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berbagai</a:t>
            </a:r>
            <a:r>
              <a:rPr lang="en-US" sz="2800" dirty="0">
                <a:latin typeface="Arial"/>
                <a:cs typeface="Arial"/>
              </a:rPr>
              <a:t> data yang </a:t>
            </a:r>
            <a:r>
              <a:rPr lang="en-US" sz="2800" dirty="0" err="1">
                <a:latin typeface="Arial"/>
                <a:cs typeface="Arial"/>
              </a:rPr>
              <a:t>diperoleh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menjadi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satu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informasi</a:t>
            </a:r>
            <a:r>
              <a:rPr lang="en-US" sz="2800" dirty="0">
                <a:latin typeface="Arial"/>
                <a:cs typeface="Arial"/>
              </a:rPr>
              <a:t> yang </a:t>
            </a:r>
            <a:r>
              <a:rPr lang="en-US" sz="2800" dirty="0" err="1">
                <a:latin typeface="Arial"/>
                <a:cs typeface="Arial"/>
              </a:rPr>
              <a:t>relevan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dengan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apa</a:t>
            </a:r>
            <a:r>
              <a:rPr lang="en-US" sz="2800" dirty="0">
                <a:latin typeface="Arial"/>
                <a:cs typeface="Arial"/>
              </a:rPr>
              <a:t> yang </a:t>
            </a:r>
            <a:r>
              <a:rPr lang="en-US" sz="2800" dirty="0" err="1">
                <a:latin typeface="Arial"/>
                <a:cs typeface="Arial"/>
              </a:rPr>
              <a:t>direncanakan</a:t>
            </a:r>
            <a:endParaRPr lang="id-ID" sz="2800" dirty="0">
              <a:latin typeface="Arial"/>
              <a:cs typeface="Arial"/>
            </a:endParaRPr>
          </a:p>
          <a:p>
            <a:pPr algn="just" eaLnBrk="1" hangingPunct="1"/>
            <a:r>
              <a:rPr lang="id-ID" sz="2800" dirty="0">
                <a:latin typeface="Arial"/>
                <a:cs typeface="Arial"/>
              </a:rPr>
              <a:t>Sangat terbantu dengan identifikasi keywords terkait kasus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6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077200" cy="1039707"/>
          </a:xfr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Examination (Analysis)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24779"/>
            <a:ext cx="8077200" cy="2968317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 eaLnBrk="1" hangingPunct="1"/>
            <a:r>
              <a:rPr lang="id-ID" sz="2800" dirty="0">
                <a:latin typeface="Arial"/>
                <a:cs typeface="Arial"/>
              </a:rPr>
              <a:t>Search dengan menggunakan keyword</a:t>
            </a:r>
            <a:endParaRPr lang="en-US" sz="2800" dirty="0">
              <a:latin typeface="Arial"/>
              <a:cs typeface="Arial"/>
            </a:endParaRPr>
          </a:p>
          <a:p>
            <a:pPr algn="just" eaLnBrk="1" hangingPunct="1"/>
            <a:r>
              <a:rPr lang="id-ID" sz="2800" dirty="0">
                <a:latin typeface="Arial"/>
                <a:cs typeface="Arial"/>
              </a:rPr>
              <a:t>Recovery deleted file/folder</a:t>
            </a:r>
          </a:p>
          <a:p>
            <a:pPr algn="just" eaLnBrk="1" hangingPunct="1"/>
            <a:r>
              <a:rPr lang="id-ID" sz="2800" dirty="0">
                <a:latin typeface="Arial"/>
                <a:cs typeface="Arial"/>
              </a:rPr>
              <a:t>Signature analysis</a:t>
            </a:r>
          </a:p>
          <a:p>
            <a:pPr algn="just" eaLnBrk="1" hangingPunct="1"/>
            <a:r>
              <a:rPr lang="id-ID" sz="2800" dirty="0">
                <a:latin typeface="Arial"/>
                <a:cs typeface="Arial"/>
              </a:rPr>
              <a:t>Protected/Compound file</a:t>
            </a:r>
          </a:p>
          <a:p>
            <a:pPr algn="just" eaLnBrk="1" hangingPunct="1"/>
            <a:r>
              <a:rPr lang="id-ID" sz="2800" dirty="0" err="1">
                <a:latin typeface="Arial"/>
                <a:cs typeface="Arial"/>
              </a:rPr>
              <a:t>Steganography</a:t>
            </a:r>
            <a:r>
              <a:rPr lang="en-US" sz="2800">
                <a:latin typeface="Arial"/>
                <a:cs typeface="Arial"/>
              </a:rPr>
              <a:t> analysis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" name="Curved Left Arrow 2"/>
          <p:cNvSpPr/>
          <p:nvPr/>
        </p:nvSpPr>
        <p:spPr>
          <a:xfrm>
            <a:off x="7164288" y="2996952"/>
            <a:ext cx="1368152" cy="2304256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FFFF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43428" y="4588376"/>
            <a:ext cx="3472788" cy="1144880"/>
            <a:chOff x="4545341" y="4340714"/>
            <a:chExt cx="2360896" cy="1233786"/>
          </a:xfrm>
        </p:grpSpPr>
        <p:sp>
          <p:nvSpPr>
            <p:cNvPr id="6" name="AutoShape 15"/>
            <p:cNvSpPr>
              <a:spLocks noChangeArrowheads="1"/>
            </p:cNvSpPr>
            <p:nvPr/>
          </p:nvSpPr>
          <p:spPr bwMode="gray">
            <a:xfrm>
              <a:off x="4586425" y="4340714"/>
              <a:ext cx="2319812" cy="1233786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5BBE4E"/>
                </a:gs>
                <a:gs pos="100000">
                  <a:srgbClr val="5BBE4E">
                    <a:gamma/>
                    <a:shade val="69804"/>
                    <a:invGamma/>
                  </a:srgbClr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srgbClr val="080808"/>
                </a:solidFill>
                <a:latin typeface="Arial" pitchFamily="34" charset="0"/>
                <a:cs typeface="+mn-cs"/>
              </a:endParaRPr>
            </a:p>
          </p:txBody>
        </p:sp>
        <p:sp>
          <p:nvSpPr>
            <p:cNvPr id="7" name="Freeform 16"/>
            <p:cNvSpPr>
              <a:spLocks/>
            </p:cNvSpPr>
            <p:nvPr/>
          </p:nvSpPr>
          <p:spPr bwMode="gray">
            <a:xfrm>
              <a:off x="4655465" y="4401846"/>
              <a:ext cx="1049676" cy="616894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5BBE4E">
                    <a:gamma/>
                    <a:tint val="48627"/>
                    <a:invGamma/>
                  </a:srgbClr>
                </a:gs>
                <a:gs pos="50000">
                  <a:srgbClr val="5BBE4E">
                    <a:alpha val="0"/>
                  </a:srgbClr>
                </a:gs>
                <a:gs pos="100000">
                  <a:srgbClr val="5BBE4E">
                    <a:gamma/>
                    <a:tint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srgbClr val="080808"/>
                </a:solidFill>
                <a:latin typeface="Arial" pitchFamily="34" charset="0"/>
                <a:cs typeface="+mn-cs"/>
              </a:endParaRP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white">
            <a:xfrm>
              <a:off x="4545341" y="4433260"/>
              <a:ext cx="2360895" cy="747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33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id-ID" sz="2400" b="1" kern="0" dirty="0">
                  <a:solidFill>
                    <a:srgbClr val="FEFFFF"/>
                  </a:solidFill>
                  <a:latin typeface="Arial" pitchFamily="34" charset="0"/>
                  <a:cs typeface="+mn-cs"/>
                </a:rPr>
                <a:t> </a:t>
              </a:r>
              <a:r>
                <a:rPr lang="id-ID" altLang="id-ID" sz="2400" b="1" kern="0" dirty="0">
                  <a:solidFill>
                    <a:srgbClr val="FEFFFF"/>
                  </a:solidFill>
                  <a:latin typeface="Arial" pitchFamily="34" charset="0"/>
                  <a:cs typeface="+mn-cs"/>
                </a:rPr>
                <a:t>Related Digital Evidences</a:t>
              </a:r>
              <a:endParaRPr lang="en-US" altLang="id-ID" sz="2400" b="1" kern="0" dirty="0">
                <a:solidFill>
                  <a:srgbClr val="FEFFFF"/>
                </a:solidFill>
                <a:latin typeface="Arial" pitchFamily="34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76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06090"/>
          </a:xfrm>
        </p:spPr>
        <p:txBody>
          <a:bodyPr/>
          <a:lstStyle/>
          <a:p>
            <a:r>
              <a:rPr lang="id-ID" dirty="0"/>
              <a:t>DELETED File/folder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6801" y="1600200"/>
            <a:ext cx="557039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070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941294" y="649942"/>
            <a:ext cx="3949158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118">
                <a:solidFill>
                  <a:srgbClr val="FFFEFF"/>
                </a:solidFill>
                <a:latin typeface="Arial Black"/>
                <a:cs typeface="Arial Black"/>
              </a:rPr>
              <a:t>Physical vs Logical Device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21706" y="1445559"/>
            <a:ext cx="400751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2000" y="1445559"/>
            <a:ext cx="41678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3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9735" y="1837765"/>
            <a:ext cx="6679714" cy="115416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CA" sz="2466">
                <a:solidFill>
                  <a:srgbClr val="000000"/>
                </a:solidFill>
                <a:latin typeface="Arial"/>
                <a:cs typeface="Arial"/>
              </a:rPr>
              <a:t>Data digital dapat disimpan pada berbagai jenis</a:t>
            </a:r>
            <a:br>
              <a:rPr lang="en-CA" sz="2466">
                <a:solidFill>
                  <a:srgbClr val="000000"/>
                </a:solidFill>
                <a:latin typeface="Times New Roman"/>
              </a:rPr>
            </a:br>
            <a:r>
              <a:rPr lang="en-CA" sz="2466">
                <a:solidFill>
                  <a:srgbClr val="000000"/>
                </a:solidFill>
                <a:latin typeface="Arial"/>
                <a:cs typeface="Arial"/>
              </a:rPr>
              <a:t>media penyimpanan (storage).</a:t>
            </a:r>
          </a:p>
          <a:p>
            <a:pPr>
              <a:lnSpc>
                <a:spcPts val="3000"/>
              </a:lnSpc>
            </a:pPr>
            <a:endParaRPr lang="en-CA" sz="246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53118" y="4740089"/>
            <a:ext cx="2064668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127" b="1">
                <a:solidFill>
                  <a:srgbClr val="548ED4"/>
                </a:solidFill>
                <a:latin typeface="Arial Bold"/>
                <a:cs typeface="Arial Bold"/>
              </a:rPr>
              <a:t>Physical Device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16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952500" y="672353"/>
            <a:ext cx="3949158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118">
                <a:solidFill>
                  <a:srgbClr val="FFFEFF"/>
                </a:solidFill>
                <a:latin typeface="Arial Black"/>
                <a:cs typeface="Arial Black"/>
              </a:rPr>
              <a:t>Physical vs Logical Device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21706" y="1445559"/>
            <a:ext cx="400751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2000" y="1445559"/>
            <a:ext cx="41678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4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9736" y="1736912"/>
            <a:ext cx="4677563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47"/>
              </a:lnSpc>
            </a:pPr>
            <a:r>
              <a:rPr lang="en-CA" sz="2827">
                <a:solidFill>
                  <a:srgbClr val="000000"/>
                </a:solidFill>
                <a:latin typeface="Arial"/>
                <a:cs typeface="Arial"/>
              </a:rPr>
              <a:t>Struktur Media Penyimpanan</a:t>
            </a:r>
          </a:p>
          <a:p>
            <a:pPr>
              <a:lnSpc>
                <a:spcPts val="3247"/>
              </a:lnSpc>
            </a:pPr>
            <a:endParaRPr lang="en-CA" sz="28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4560" y="2274794"/>
            <a:ext cx="6224461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41"/>
              </a:lnSpc>
            </a:pP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Langkah-langkah yang harus dilakukan pada sebuah hard drive baru</a:t>
            </a:r>
            <a:br>
              <a:rPr lang="en-CA" sz="1588">
                <a:solidFill>
                  <a:srgbClr val="000000"/>
                </a:solidFill>
                <a:latin typeface="Times New Roman"/>
              </a:rPr>
            </a:b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sebelum dapat digunakan :</a:t>
            </a:r>
          </a:p>
          <a:p>
            <a:pPr>
              <a:lnSpc>
                <a:spcPts val="1941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94412" y="3372971"/>
            <a:ext cx="2582438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1. Membuat Partisi / volume.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94412" y="3619501"/>
            <a:ext cx="3327834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2. Mem-format partisi-partisi tersebut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407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52500" y="672353"/>
            <a:ext cx="3949158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118">
                <a:solidFill>
                  <a:srgbClr val="FFFEFF"/>
                </a:solidFill>
                <a:latin typeface="Arial Black"/>
                <a:cs typeface="Arial Black"/>
              </a:rPr>
              <a:t>Physical vs Logical Device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21706" y="1445559"/>
            <a:ext cx="400751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2000" y="1445559"/>
            <a:ext cx="41678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5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9736" y="1736912"/>
            <a:ext cx="4677563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47"/>
              </a:lnSpc>
            </a:pPr>
            <a:r>
              <a:rPr lang="en-CA" sz="2827">
                <a:solidFill>
                  <a:srgbClr val="000000"/>
                </a:solidFill>
                <a:latin typeface="Arial"/>
                <a:cs typeface="Arial"/>
              </a:rPr>
              <a:t>Struktur Media Penyimpanan</a:t>
            </a:r>
          </a:p>
          <a:p>
            <a:pPr>
              <a:lnSpc>
                <a:spcPts val="3247"/>
              </a:lnSpc>
            </a:pPr>
            <a:endParaRPr lang="en-CA" sz="28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3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52500" y="672353"/>
            <a:ext cx="3949158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118">
                <a:solidFill>
                  <a:srgbClr val="FFFEFF"/>
                </a:solidFill>
                <a:latin typeface="Arial Black"/>
                <a:cs typeface="Arial Black"/>
              </a:rPr>
              <a:t>Physical vs Logical Device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76883" y="1445559"/>
            <a:ext cx="400751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48383" y="1445559"/>
            <a:ext cx="8335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12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42765" y="3014383"/>
            <a:ext cx="1543692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548ED4"/>
                </a:solidFill>
                <a:latin typeface="Arial Bold"/>
                <a:cs typeface="Arial Bold"/>
              </a:rPr>
              <a:t>Phisycal Device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69677" y="3787589"/>
            <a:ext cx="2402132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FF0000"/>
                </a:solidFill>
                <a:latin typeface="Arial Bold"/>
                <a:cs typeface="Arial Bold"/>
              </a:rPr>
              <a:t>Logical Volumes / Partisi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391400" cy="563562"/>
          </a:xfrm>
        </p:spPr>
        <p:txBody>
          <a:bodyPr/>
          <a:lstStyle/>
          <a:p>
            <a:r>
              <a:rPr lang="id-ID" sz="3200" dirty="0"/>
              <a:t>BUKTI DIGITAL &amp; TINDAK PIDANA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988840"/>
            <a:ext cx="70485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1331476"/>
            <a:ext cx="730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rgbClr val="000066"/>
                </a:solidFill>
              </a:rPr>
              <a:t>Mesin cuci mengungkap kasus pembunuhan</a:t>
            </a:r>
          </a:p>
        </p:txBody>
      </p:sp>
    </p:spTree>
    <p:extLst>
      <p:ext uri="{BB962C8B-B14F-4D97-AF65-F5344CB8AC3E}">
        <p14:creationId xmlns:p14="http://schemas.microsoft.com/office/powerpoint/2010/main" val="2727955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952500" y="672353"/>
            <a:ext cx="3949158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118">
                <a:solidFill>
                  <a:srgbClr val="FFFEFF"/>
                </a:solidFill>
                <a:latin typeface="Arial Black"/>
                <a:cs typeface="Arial Black"/>
              </a:rPr>
              <a:t>Physical vs Logical Device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21706" y="1445559"/>
            <a:ext cx="400751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2000" y="1445559"/>
            <a:ext cx="41678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6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9736" y="1736912"/>
            <a:ext cx="4677563" cy="8207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47"/>
              </a:lnSpc>
            </a:pPr>
            <a:r>
              <a:rPr lang="en-CA" sz="2827">
                <a:solidFill>
                  <a:srgbClr val="000000"/>
                </a:solidFill>
                <a:latin typeface="Arial"/>
                <a:cs typeface="Arial"/>
              </a:rPr>
              <a:t>Struktur Media Penyimpanan</a:t>
            </a:r>
          </a:p>
          <a:p>
            <a:pPr>
              <a:lnSpc>
                <a:spcPts val="3247"/>
              </a:lnSpc>
            </a:pPr>
            <a:endParaRPr lang="en-CA" sz="28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96970" y="2308412"/>
            <a:ext cx="3209212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88" dirty="0">
                <a:solidFill>
                  <a:srgbClr val="000000"/>
                </a:solidFill>
                <a:latin typeface="Arial"/>
                <a:cs typeface="Arial"/>
              </a:rPr>
              <a:t>Sector, </a:t>
            </a:r>
            <a:r>
              <a:rPr lang="en-CA" sz="1588" dirty="0" err="1">
                <a:solidFill>
                  <a:srgbClr val="000000"/>
                </a:solidFill>
                <a:latin typeface="Arial"/>
                <a:cs typeface="Arial"/>
              </a:rPr>
              <a:t>memiliki</a:t>
            </a:r>
            <a:r>
              <a:rPr lang="en-CA" sz="158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588" dirty="0" err="1">
                <a:solidFill>
                  <a:srgbClr val="000000"/>
                </a:solidFill>
                <a:latin typeface="Arial"/>
                <a:cs typeface="Arial"/>
              </a:rPr>
              <a:t>kapasitas</a:t>
            </a:r>
            <a:r>
              <a:rPr lang="en-CA" sz="158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588" dirty="0">
                <a:solidFill>
                  <a:srgbClr val="FF0000"/>
                </a:solidFill>
                <a:latin typeface="Arial"/>
                <a:cs typeface="Arial"/>
              </a:rPr>
              <a:t>512 Byte</a:t>
            </a:r>
          </a:p>
          <a:p>
            <a:pPr>
              <a:lnSpc>
                <a:spcPts val="1827"/>
              </a:lnSpc>
            </a:pPr>
            <a:endParaRPr lang="en-CA" sz="1588" dirty="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96971" y="2543736"/>
            <a:ext cx="2519921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untuk menyimpan data user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35706" y="3417795"/>
            <a:ext cx="295593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2 Jenis Pengalamatan Sector :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35706" y="3776383"/>
            <a:ext cx="3068148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1. Cylinder : Head : Sector  (CHS)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83941" y="4112559"/>
            <a:ext cx="1362552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21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Alamat  = (0 : 0 : 1)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35706" y="4415118"/>
            <a:ext cx="2802049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2. Logical Block Address (LBA)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72735" y="4762501"/>
            <a:ext cx="1290418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21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Alamat  = sector 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60177" y="5692588"/>
            <a:ext cx="1822615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000000"/>
                </a:solidFill>
                <a:latin typeface="Arial"/>
                <a:cs typeface="Arial"/>
              </a:rPr>
              <a:t>Brian Carrier - File System Forensic Analysis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6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25" name="TextBox 2"/>
          <p:cNvSpPr txBox="1"/>
          <p:nvPr/>
        </p:nvSpPr>
        <p:spPr>
          <a:xfrm>
            <a:off x="952500" y="672353"/>
            <a:ext cx="3949158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118">
                <a:solidFill>
                  <a:srgbClr val="FFFEFF"/>
                </a:solidFill>
                <a:latin typeface="Arial Black"/>
                <a:cs typeface="Arial Black"/>
              </a:rPr>
              <a:t>Physical vs Logical Device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348383" y="1445559"/>
            <a:ext cx="8335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11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41295" y="1624854"/>
            <a:ext cx="1603003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41"/>
              </a:lnSpc>
            </a:pPr>
            <a:r>
              <a:rPr lang="en-CA" sz="2466">
                <a:solidFill>
                  <a:srgbClr val="000000"/>
                </a:solidFill>
                <a:latin typeface="Arial"/>
                <a:cs typeface="Arial"/>
              </a:rPr>
              <a:t>Formatting.</a:t>
            </a:r>
          </a:p>
          <a:p>
            <a:pPr>
              <a:lnSpc>
                <a:spcPts val="2841"/>
              </a:lnSpc>
            </a:pPr>
            <a:endParaRPr lang="en-CA" sz="246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1294" y="2140324"/>
            <a:ext cx="2582438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lang="en-CA" sz="1768">
                <a:solidFill>
                  <a:srgbClr val="403F40"/>
                </a:solidFill>
                <a:latin typeface="Arial"/>
                <a:cs typeface="Arial"/>
              </a:rPr>
              <a:t>Setelah partisi 1 di-format</a:t>
            </a:r>
          </a:p>
          <a:p>
            <a:pPr>
              <a:lnSpc>
                <a:spcPts val="2030"/>
              </a:lnSpc>
            </a:pPr>
            <a:endParaRPr lang="en-CA" sz="176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04148" y="2947147"/>
            <a:ext cx="77264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18"/>
              </a:lnSpc>
            </a:pPr>
            <a:r>
              <a:rPr lang="en-CA" sz="1059">
                <a:solidFill>
                  <a:srgbClr val="000000"/>
                </a:solidFill>
                <a:latin typeface="Arial"/>
                <a:cs typeface="Arial"/>
              </a:rPr>
              <a:t>Partisi NTFS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7265" y="3104030"/>
            <a:ext cx="1054776" cy="3847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03433" algn="l"/>
              </a:tabLst>
            </a:pPr>
            <a:r>
              <a:rPr lang="en-CA" sz="825">
                <a:solidFill>
                  <a:srgbClr val="000000"/>
                </a:solidFill>
                <a:latin typeface="Arial"/>
                <a:cs typeface="Arial"/>
              </a:rPr>
              <a:t>Allocation Size = 2048</a:t>
            </a:r>
            <a:br>
              <a:rPr lang="en-CA" sz="825">
                <a:solidFill>
                  <a:srgbClr val="000000"/>
                </a:solidFill>
                <a:latin typeface="Times New Roman"/>
              </a:rPr>
            </a:br>
            <a:r>
              <a:rPr lang="en-CA" sz="825">
                <a:solidFill>
                  <a:srgbClr val="000000"/>
                </a:solidFill>
                <a:latin typeface="Arial"/>
                <a:cs typeface="Arial"/>
              </a:rPr>
              <a:t>	Bytes</a:t>
            </a:r>
          </a:p>
          <a:p>
            <a:pPr>
              <a:lnSpc>
                <a:spcPts val="962"/>
              </a:lnSpc>
            </a:pPr>
            <a:endParaRPr lang="en-CA" sz="82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58236" y="3104029"/>
            <a:ext cx="82554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1059">
                <a:solidFill>
                  <a:srgbClr val="000000"/>
                </a:solidFill>
                <a:latin typeface="Arial"/>
                <a:cs typeface="Arial"/>
              </a:rPr>
              <a:t>Partisi FAT32</a:t>
            </a:r>
          </a:p>
          <a:p>
            <a:pPr>
              <a:lnSpc>
                <a:spcPts val="975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4412" y="3619501"/>
            <a:ext cx="464871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16"/>
              </a:lnSpc>
            </a:pPr>
            <a:r>
              <a:rPr lang="en-CA" sz="973">
                <a:solidFill>
                  <a:srgbClr val="000000"/>
                </a:solidFill>
                <a:latin typeface="Arial"/>
                <a:cs typeface="Arial"/>
              </a:rPr>
              <a:t>Sector 0</a:t>
            </a:r>
          </a:p>
          <a:p>
            <a:pPr>
              <a:lnSpc>
                <a:spcPts val="1116"/>
              </a:lnSpc>
            </a:pPr>
            <a:endParaRPr lang="en-CA" sz="973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4059" y="3776383"/>
            <a:ext cx="277320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16"/>
              </a:lnSpc>
            </a:pPr>
            <a:r>
              <a:rPr lang="en-CA" sz="973">
                <a:solidFill>
                  <a:srgbClr val="000000"/>
                </a:solidFill>
                <a:latin typeface="Arial"/>
                <a:cs typeface="Arial"/>
              </a:rPr>
              <a:t>MBR</a:t>
            </a:r>
          </a:p>
          <a:p>
            <a:pPr>
              <a:lnSpc>
                <a:spcPts val="1116"/>
              </a:lnSpc>
            </a:pPr>
            <a:endParaRPr lang="en-CA" sz="973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8736" y="4191000"/>
            <a:ext cx="426399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 dirty="0">
                <a:solidFill>
                  <a:srgbClr val="548ED4"/>
                </a:solidFill>
                <a:latin typeface="Arial Bold"/>
                <a:cs typeface="Arial Bold"/>
              </a:rPr>
              <a:t>Sector</a:t>
            </a:r>
          </a:p>
          <a:p>
            <a:pPr>
              <a:lnSpc>
                <a:spcPts val="1218"/>
              </a:lnSpc>
            </a:pPr>
            <a:endParaRPr lang="en-CA" sz="1059" dirty="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73207" y="4415118"/>
            <a:ext cx="282129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59"/>
              </a:lnSpc>
            </a:pPr>
            <a:r>
              <a:rPr lang="en-CA" sz="982" b="1">
                <a:solidFill>
                  <a:srgbClr val="548ED4"/>
                </a:solidFill>
                <a:latin typeface="Arial Bold"/>
                <a:cs typeface="Arial Bold"/>
              </a:rPr>
              <a:t>2048</a:t>
            </a:r>
          </a:p>
          <a:p>
            <a:pPr>
              <a:lnSpc>
                <a:spcPts val="1116"/>
              </a:lnSpc>
            </a:pPr>
            <a:endParaRPr lang="en-CA" sz="973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2001" y="4829736"/>
            <a:ext cx="282129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59"/>
              </a:lnSpc>
            </a:pPr>
            <a:r>
              <a:rPr lang="en-CA" sz="982" b="1">
                <a:solidFill>
                  <a:srgbClr val="548ED4"/>
                </a:solidFill>
                <a:latin typeface="Arial Bold"/>
                <a:cs typeface="Arial Bold"/>
              </a:rPr>
              <a:t>2068</a:t>
            </a:r>
          </a:p>
          <a:p>
            <a:pPr>
              <a:lnSpc>
                <a:spcPts val="1116"/>
              </a:lnSpc>
            </a:pPr>
            <a:endParaRPr lang="en-CA" sz="973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2001" y="5244354"/>
            <a:ext cx="282129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59"/>
              </a:lnSpc>
            </a:pPr>
            <a:r>
              <a:rPr lang="en-CA" sz="982" b="1">
                <a:solidFill>
                  <a:srgbClr val="548ED4"/>
                </a:solidFill>
                <a:latin typeface="Arial Bold"/>
                <a:cs typeface="Arial Bold"/>
              </a:rPr>
              <a:t>2088</a:t>
            </a:r>
          </a:p>
          <a:p>
            <a:pPr>
              <a:lnSpc>
                <a:spcPts val="1116"/>
              </a:lnSpc>
            </a:pPr>
            <a:endParaRPr lang="en-CA" sz="973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3207" y="5625354"/>
            <a:ext cx="282129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59"/>
              </a:lnSpc>
            </a:pPr>
            <a:r>
              <a:rPr lang="en-CA" sz="982" b="1">
                <a:solidFill>
                  <a:srgbClr val="548ED4"/>
                </a:solidFill>
                <a:latin typeface="Arial Bold"/>
                <a:cs typeface="Arial Bold"/>
              </a:rPr>
              <a:t>2108</a:t>
            </a:r>
          </a:p>
          <a:p>
            <a:pPr>
              <a:lnSpc>
                <a:spcPts val="1116"/>
              </a:lnSpc>
            </a:pPr>
            <a:endParaRPr lang="en-CA" sz="973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1088" y="4123765"/>
            <a:ext cx="223586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  <a:tabLst>
                <a:tab pos="672389" algn="l"/>
                <a:tab pos="2017166" algn="l"/>
              </a:tabLst>
            </a:pPr>
            <a:r>
              <a:rPr lang="en-CA" sz="1059">
                <a:solidFill>
                  <a:srgbClr val="000000"/>
                </a:solidFill>
                <a:latin typeface="Arial"/>
                <a:cs typeface="Arial"/>
              </a:rPr>
              <a:t>Cluster</a:t>
            </a:r>
            <a:r>
              <a:rPr lang="en-CA" sz="717" b="1">
                <a:solidFill>
                  <a:srgbClr val="4F81BC"/>
                </a:solidFill>
                <a:latin typeface="Arial Bold"/>
                <a:cs typeface="Arial Bold"/>
              </a:rPr>
              <a:t>	CL 0	CL 1</a:t>
            </a:r>
          </a:p>
          <a:p>
            <a:pPr>
              <a:lnSpc>
                <a:spcPts val="1218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88676" y="4437530"/>
            <a:ext cx="88166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88676" y="4818530"/>
            <a:ext cx="88166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5059" y="5210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10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6265" y="5602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15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549589" y="4168588"/>
            <a:ext cx="1488869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1277539" algn="l"/>
              </a:tabLst>
            </a:pPr>
            <a:r>
              <a:rPr lang="en-CA" sz="717" b="1">
                <a:solidFill>
                  <a:srgbClr val="4F81BC"/>
                </a:solidFill>
                <a:latin typeface="Arial Bold"/>
                <a:cs typeface="Arial Bold"/>
              </a:rPr>
              <a:t>CL 2	CL 3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87665" y="4343270"/>
            <a:ext cx="1208271" cy="2992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7070912" y="4202206"/>
            <a:ext cx="198772" cy="1410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9"/>
              </a:lnSpc>
            </a:pPr>
            <a:r>
              <a:rPr lang="en-CA" sz="717" b="1">
                <a:solidFill>
                  <a:srgbClr val="4F81BC"/>
                </a:solidFill>
                <a:latin typeface="Arial Bold"/>
                <a:cs typeface="Arial Bold"/>
              </a:rPr>
              <a:t>CL 4</a:t>
            </a:r>
          </a:p>
          <a:p>
            <a:pPr>
              <a:lnSpc>
                <a:spcPts val="565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06717" y="4362723"/>
            <a:ext cx="277383" cy="279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915816" y="3901630"/>
            <a:ext cx="432048" cy="5971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6628" y="3610332"/>
            <a:ext cx="113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121744" y="4362723"/>
            <a:ext cx="260705" cy="279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12723" y="4362723"/>
            <a:ext cx="260705" cy="279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711072" y="4362723"/>
            <a:ext cx="260705" cy="279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248607" y="3901630"/>
            <a:ext cx="99257" cy="5971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37872" y="3901630"/>
            <a:ext cx="498809" cy="5971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337872" y="3901630"/>
            <a:ext cx="185096" cy="5912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80764" y="3548667"/>
            <a:ext cx="135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070036" y="4353922"/>
            <a:ext cx="1208271" cy="2992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23"/>
          <p:cNvSpPr txBox="1"/>
          <p:nvPr/>
        </p:nvSpPr>
        <p:spPr>
          <a:xfrm>
            <a:off x="8353283" y="4212858"/>
            <a:ext cx="198772" cy="1410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9"/>
              </a:lnSpc>
            </a:pPr>
            <a:r>
              <a:rPr lang="en-CA" sz="717" b="1">
                <a:solidFill>
                  <a:srgbClr val="4F81BC"/>
                </a:solidFill>
                <a:latin typeface="Arial Bold"/>
                <a:cs typeface="Arial Bold"/>
              </a:rPr>
              <a:t>CL 4</a:t>
            </a:r>
          </a:p>
          <a:p>
            <a:pPr>
              <a:lnSpc>
                <a:spcPts val="565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089088" y="4373375"/>
            <a:ext cx="277383" cy="279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404115" y="4373375"/>
            <a:ext cx="260705" cy="279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695094" y="4373375"/>
            <a:ext cx="260705" cy="279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993443" y="4373375"/>
            <a:ext cx="260705" cy="2797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Brace 53"/>
          <p:cNvSpPr/>
          <p:nvPr/>
        </p:nvSpPr>
        <p:spPr>
          <a:xfrm rot="16200000">
            <a:off x="4459465" y="3654671"/>
            <a:ext cx="482221" cy="89497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4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952500" y="672353"/>
            <a:ext cx="3949158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118">
                <a:solidFill>
                  <a:srgbClr val="FFFEFF"/>
                </a:solidFill>
                <a:latin typeface="Arial Black"/>
                <a:cs typeface="Arial Black"/>
              </a:rPr>
              <a:t>Physical vs Logical Device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382000" y="1445559"/>
            <a:ext cx="41678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7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41295" y="1557618"/>
            <a:ext cx="3143233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38"/>
              </a:lnSpc>
            </a:pPr>
            <a:r>
              <a:rPr lang="en-CA" sz="2298">
                <a:solidFill>
                  <a:srgbClr val="000000"/>
                </a:solidFill>
                <a:latin typeface="Arial"/>
                <a:cs typeface="Arial"/>
              </a:rPr>
              <a:t>Partisi / Logical Volume.</a:t>
            </a:r>
          </a:p>
          <a:p>
            <a:pPr>
              <a:lnSpc>
                <a:spcPts val="2638"/>
              </a:lnSpc>
            </a:pPr>
            <a:endParaRPr lang="en-CA" sz="229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1294" y="1905000"/>
            <a:ext cx="4389022" cy="100027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7"/>
              </a:lnSpc>
            </a:pPr>
            <a:r>
              <a:rPr lang="en-CA" sz="1672">
                <a:solidFill>
                  <a:srgbClr val="403F40"/>
                </a:solidFill>
                <a:latin typeface="Arial"/>
                <a:cs typeface="Arial"/>
              </a:rPr>
              <a:t>Harddisk bisa dibagi menjadi beberapa partisi,</a:t>
            </a:r>
            <a:br>
              <a:rPr lang="en-CA" sz="1672">
                <a:solidFill>
                  <a:srgbClr val="000000"/>
                </a:solidFill>
                <a:latin typeface="Times New Roman"/>
              </a:rPr>
            </a:br>
            <a:r>
              <a:rPr lang="en-CA" sz="1672">
                <a:solidFill>
                  <a:srgbClr val="403F40"/>
                </a:solidFill>
                <a:latin typeface="Arial"/>
                <a:cs typeface="Arial"/>
              </a:rPr>
              <a:t>minimal terdiri dari 1 partisi</a:t>
            </a:r>
          </a:p>
          <a:p>
            <a:pPr>
              <a:lnSpc>
                <a:spcPts val="2647"/>
              </a:lnSpc>
            </a:pPr>
            <a:endParaRPr lang="en-CA" sz="167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38618" y="3070412"/>
            <a:ext cx="49212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18"/>
              </a:lnSpc>
            </a:pPr>
            <a:r>
              <a:rPr lang="en-CA" sz="1059">
                <a:solidFill>
                  <a:srgbClr val="000000"/>
                </a:solidFill>
                <a:latin typeface="Arial"/>
                <a:cs typeface="Arial"/>
              </a:rPr>
              <a:t>Partisi 1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15118" y="3070412"/>
            <a:ext cx="49212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18"/>
              </a:lnSpc>
            </a:pPr>
            <a:r>
              <a:rPr lang="en-CA" sz="1059">
                <a:solidFill>
                  <a:srgbClr val="000000"/>
                </a:solidFill>
                <a:latin typeface="Arial"/>
                <a:cs typeface="Arial"/>
              </a:rPr>
              <a:t>Partisi 2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4412" y="3630706"/>
            <a:ext cx="464871" cy="4231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47"/>
              </a:lnSpc>
            </a:pPr>
            <a:r>
              <a:rPr lang="en-CA" sz="973">
                <a:solidFill>
                  <a:srgbClr val="000000"/>
                </a:solidFill>
                <a:latin typeface="Arial"/>
                <a:cs typeface="Arial"/>
              </a:rPr>
              <a:t>Sector 0</a:t>
            </a:r>
            <a:br>
              <a:rPr lang="en-CA" sz="973">
                <a:solidFill>
                  <a:srgbClr val="000000"/>
                </a:solidFill>
                <a:latin typeface="Times New Roman"/>
              </a:rPr>
            </a:br>
            <a:r>
              <a:rPr lang="en-CA" sz="973">
                <a:solidFill>
                  <a:srgbClr val="000000"/>
                </a:solidFill>
                <a:latin typeface="Arial"/>
                <a:cs typeface="Arial"/>
              </a:rPr>
              <a:t>MBR</a:t>
            </a:r>
          </a:p>
          <a:p>
            <a:pPr>
              <a:lnSpc>
                <a:spcPts val="1147"/>
              </a:lnSpc>
            </a:pPr>
            <a:endParaRPr lang="en-CA" sz="973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06823" y="3989295"/>
            <a:ext cx="1351332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88">
                <a:solidFill>
                  <a:srgbClr val="403F40"/>
                </a:solidFill>
                <a:latin typeface="Arial"/>
                <a:cs typeface="Arial"/>
              </a:rPr>
              <a:t>Reserved Area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6824" y="4235824"/>
            <a:ext cx="150041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59">
                <a:solidFill>
                  <a:srgbClr val="000000"/>
                </a:solidFill>
                <a:latin typeface="Arial"/>
                <a:cs typeface="Arial"/>
              </a:rPr>
              <a:t>2048 sector (Windows 7)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04628" y="5210669"/>
            <a:ext cx="557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satu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partisindiformat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disetting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berisi</a:t>
            </a:r>
            <a:r>
              <a:rPr lang="en-US" dirty="0">
                <a:solidFill>
                  <a:schemeClr val="bg1"/>
                </a:solidFill>
              </a:rPr>
              <a:t> 4 sector,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</a:t>
            </a:r>
            <a:r>
              <a:rPr lang="en-US" dirty="0">
                <a:solidFill>
                  <a:schemeClr val="bg1"/>
                </a:solidFill>
              </a:rPr>
              <a:t> 2.441.406 cluster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1800" y="4129467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Misal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partisi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berukuran</a:t>
            </a:r>
            <a:r>
              <a:rPr lang="en-US" dirty="0">
                <a:solidFill>
                  <a:schemeClr val="bg1"/>
                </a:solidFill>
              </a:rPr>
              <a:t> 5GB (‪5000.000.000Byte)‬</a:t>
            </a:r>
          </a:p>
          <a:p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9.765.625 sector </a:t>
            </a:r>
          </a:p>
          <a:p>
            <a:r>
              <a:rPr lang="en-US" dirty="0">
                <a:solidFill>
                  <a:schemeClr val="bg1"/>
                </a:solidFill>
              </a:rPr>
              <a:t>(1 Sector 512 Byte)</a:t>
            </a:r>
          </a:p>
        </p:txBody>
      </p:sp>
    </p:spTree>
    <p:extLst>
      <p:ext uri="{BB962C8B-B14F-4D97-AF65-F5344CB8AC3E}">
        <p14:creationId xmlns:p14="http://schemas.microsoft.com/office/powerpoint/2010/main" val="301315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76883" y="1445559"/>
            <a:ext cx="400751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48383" y="1445559"/>
            <a:ext cx="8335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27</a:t>
            </a:r>
          </a:p>
          <a:p>
            <a:pPr>
              <a:lnSpc>
                <a:spcPts val="812"/>
              </a:lnSpc>
            </a:pPr>
            <a:endParaRPr lang="en-CA" sz="717" b="1">
              <a:solidFill>
                <a:srgbClr val="FFFEFF"/>
              </a:solidFill>
              <a:latin typeface="Arial Narrow Bold"/>
              <a:cs typeface="Arial Narrow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3423397"/>
            <a:ext cx="3121047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53"/>
              </a:lnSpc>
            </a:pPr>
            <a:r>
              <a:rPr lang="en-CA" sz="3177" dirty="0" err="1">
                <a:solidFill>
                  <a:srgbClr val="000000"/>
                </a:solidFill>
                <a:latin typeface="Arial"/>
                <a:cs typeface="Arial"/>
              </a:rPr>
              <a:t>Ketika</a:t>
            </a:r>
            <a:r>
              <a:rPr lang="en-CA" sz="3177" dirty="0">
                <a:solidFill>
                  <a:srgbClr val="000000"/>
                </a:solidFill>
                <a:latin typeface="Arial"/>
                <a:cs typeface="Arial"/>
              </a:rPr>
              <a:t> File </a:t>
            </a:r>
            <a:r>
              <a:rPr lang="en-CA" sz="3177" dirty="0" err="1">
                <a:solidFill>
                  <a:srgbClr val="000000"/>
                </a:solidFill>
                <a:latin typeface="Arial"/>
                <a:cs typeface="Arial"/>
              </a:rPr>
              <a:t>dibuat</a:t>
            </a:r>
            <a:endParaRPr lang="en-CA" sz="3177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3653"/>
              </a:lnSpc>
            </a:pPr>
            <a:endParaRPr lang="en-CA" sz="3177" dirty="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55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34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2147" y="1949824"/>
            <a:ext cx="303127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Create -</a:t>
            </a:r>
            <a:r>
              <a:rPr lang="en-CA" sz="1597" b="1">
                <a:solidFill>
                  <a:srgbClr val="FF0000"/>
                </a:solidFill>
                <a:latin typeface="Arial Bold"/>
                <a:cs typeface="Arial Bold"/>
              </a:rPr>
              <a:t> File_A.txt (1.320 Bytes)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42148" y="2420470"/>
            <a:ext cx="3226845" cy="13080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53"/>
              </a:lnSpc>
            </a:pPr>
            <a:r>
              <a:rPr lang="en-CA" sz="2827">
                <a:solidFill>
                  <a:srgbClr val="000000"/>
                </a:solidFill>
                <a:latin typeface="Arial"/>
                <a:cs typeface="Arial"/>
              </a:rPr>
              <a:t>Berapa cluster yang</a:t>
            </a:r>
            <a:br>
              <a:rPr lang="en-CA" sz="2827">
                <a:solidFill>
                  <a:srgbClr val="000000"/>
                </a:solidFill>
                <a:latin typeface="Times New Roman"/>
              </a:rPr>
            </a:br>
            <a:r>
              <a:rPr lang="en-CA" sz="2827">
                <a:solidFill>
                  <a:srgbClr val="000000"/>
                </a:solidFill>
                <a:latin typeface="Arial"/>
                <a:cs typeface="Arial"/>
              </a:rPr>
              <a:t>akan digunakan ?</a:t>
            </a:r>
          </a:p>
          <a:p>
            <a:pPr>
              <a:lnSpc>
                <a:spcPts val="3384"/>
              </a:lnSpc>
            </a:pPr>
            <a:endParaRPr lang="en-CA" sz="28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0" y="1961029"/>
            <a:ext cx="97622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28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13177" y="1961029"/>
            <a:ext cx="1528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885312" algn="l"/>
                <a:tab pos="1299952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Starting	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13177" y="2095500"/>
            <a:ext cx="144558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885312" algn="l"/>
                <a:tab pos="1299952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	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698441" y="2308412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698441" y="2588559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698441" y="2868706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98441" y="314885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98441" y="3429000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34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3709147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3989294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4258235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4538382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4818529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5098676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537882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5658971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565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37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2147" y="1949824"/>
            <a:ext cx="2239396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97" b="1">
                <a:solidFill>
                  <a:srgbClr val="FF0000"/>
                </a:solidFill>
                <a:latin typeface="Arial Bold"/>
                <a:cs typeface="Arial Bold"/>
              </a:rPr>
              <a:t>File_A.txt (1.320 Bytes)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8177" y="2610971"/>
            <a:ext cx="3702937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59"/>
              </a:lnSpc>
              <a:tabLst>
                <a:tab pos="616356" algn="l"/>
              </a:tabLst>
            </a:pPr>
            <a:r>
              <a:rPr lang="en-CA" sz="2127" b="1">
                <a:solidFill>
                  <a:srgbClr val="000000"/>
                </a:solidFill>
                <a:latin typeface="Arial Bold"/>
                <a:cs typeface="Arial Bold"/>
              </a:rPr>
              <a:t>1 Cluster dialokasikan untuk</a:t>
            </a:r>
            <a:br>
              <a:rPr lang="en-CA" sz="2118">
                <a:solidFill>
                  <a:srgbClr val="000000"/>
                </a:solidFill>
                <a:latin typeface="Times New Roman"/>
              </a:rPr>
            </a:br>
            <a:r>
              <a:rPr lang="en-CA" sz="2127" b="1">
                <a:solidFill>
                  <a:srgbClr val="000000"/>
                </a:solidFill>
                <a:latin typeface="Arial Bold"/>
                <a:cs typeface="Arial Bold"/>
              </a:rPr>
              <a:t>	file A = 2.048 Bytes</a:t>
            </a:r>
          </a:p>
          <a:p>
            <a:pPr>
              <a:lnSpc>
                <a:spcPts val="2537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5559" y="3585883"/>
            <a:ext cx="2987997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lang="en-CA" sz="1777" b="1">
                <a:solidFill>
                  <a:srgbClr val="000000"/>
                </a:solidFill>
                <a:latin typeface="Arial Bold"/>
                <a:cs typeface="Arial Bold"/>
              </a:rPr>
              <a:t>Physical Size = 2.048 bytes.</a:t>
            </a:r>
          </a:p>
          <a:p>
            <a:pPr>
              <a:lnSpc>
                <a:spcPts val="2030"/>
              </a:lnSpc>
            </a:pPr>
            <a:endParaRPr lang="en-CA" sz="176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34000" y="1961029"/>
            <a:ext cx="97622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34001" y="2734235"/>
            <a:ext cx="132343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</a:tabLst>
            </a:pP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File_A.txt	1.320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29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13177" y="1961029"/>
            <a:ext cx="1528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885312" algn="l"/>
                <a:tab pos="1299952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Starting	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813177" y="2095500"/>
            <a:ext cx="144558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885312" algn="l"/>
                <a:tab pos="1299952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	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98441" y="2588559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261412" y="2734235"/>
            <a:ext cx="12503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2868706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	0</a:t>
            </a:r>
          </a:p>
          <a:p>
            <a:pPr>
              <a:lnSpc>
                <a:spcPts val="1006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314885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3429000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34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3709147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3989294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4258235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4538382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4818529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5098676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537882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5658971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050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36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2147" y="1949824"/>
            <a:ext cx="3113032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Create -</a:t>
            </a:r>
            <a:r>
              <a:rPr lang="en-CA" sz="1597" b="1">
                <a:solidFill>
                  <a:srgbClr val="006FC0"/>
                </a:solidFill>
                <a:latin typeface="Arial Bold"/>
                <a:cs typeface="Arial Bold"/>
              </a:rPr>
              <a:t> File_B.jpg (3.324 Bytes)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22294" y="2610971"/>
            <a:ext cx="3234860" cy="987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59"/>
              </a:lnSpc>
              <a:tabLst>
                <a:tab pos="806867" algn="l"/>
              </a:tabLst>
            </a:pPr>
            <a:r>
              <a:rPr lang="en-CA" sz="2127" b="1">
                <a:solidFill>
                  <a:srgbClr val="000000"/>
                </a:solidFill>
                <a:latin typeface="Arial Bold"/>
                <a:cs typeface="Arial Bold"/>
              </a:rPr>
              <a:t>Berapa sector yang akan</a:t>
            </a:r>
            <a:br>
              <a:rPr lang="en-CA" sz="2118">
                <a:solidFill>
                  <a:srgbClr val="000000"/>
                </a:solidFill>
                <a:latin typeface="Times New Roman"/>
              </a:rPr>
            </a:br>
            <a:r>
              <a:rPr lang="en-CA" sz="2127" b="1">
                <a:solidFill>
                  <a:srgbClr val="000000"/>
                </a:solidFill>
                <a:latin typeface="Arial Bold"/>
                <a:cs typeface="Arial Bold"/>
              </a:rPr>
              <a:t>	digunakan ?</a:t>
            </a:r>
          </a:p>
          <a:p>
            <a:pPr>
              <a:lnSpc>
                <a:spcPts val="2537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0" y="1961029"/>
            <a:ext cx="97622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34001" y="2734235"/>
            <a:ext cx="132343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</a:tabLst>
            </a:pP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File_A.txt	1.320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30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13177" y="1961029"/>
            <a:ext cx="1528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885312" algn="l"/>
                <a:tab pos="1299952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Starting	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13177" y="2095500"/>
            <a:ext cx="144558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885312" algn="l"/>
                <a:tab pos="1299952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	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698441" y="2588559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61412" y="2734235"/>
            <a:ext cx="12503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98441" y="2868706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	0</a:t>
            </a:r>
          </a:p>
          <a:p>
            <a:pPr>
              <a:lnSpc>
                <a:spcPts val="1006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314885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3429000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34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3709147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3989294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4258235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4538382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4818529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5098676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537882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5658971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04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38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2147" y="1949824"/>
            <a:ext cx="2293898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97" b="1">
                <a:solidFill>
                  <a:srgbClr val="006FC0"/>
                </a:solidFill>
                <a:latin typeface="Arial Bold"/>
                <a:cs typeface="Arial Bold"/>
              </a:rPr>
              <a:t>File_B.jpg (3.324 Bytes)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3000" y="2610971"/>
            <a:ext cx="3609193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  <a:tabLst>
                <a:tab pos="1030996" algn="l"/>
              </a:tabLst>
            </a:pP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Tujuh (7) sector yang digunakan oleh</a:t>
            </a:r>
            <a:br>
              <a:rPr lang="en-CA" sz="1588">
                <a:solidFill>
                  <a:srgbClr val="000000"/>
                </a:solidFill>
                <a:latin typeface="Times New Roman"/>
              </a:rPr>
            </a:b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	data </a:t>
            </a:r>
            <a:r>
              <a:rPr lang="en-CA" sz="1597" b="1">
                <a:solidFill>
                  <a:srgbClr val="006FC0"/>
                </a:solidFill>
                <a:latin typeface="Arial Bold"/>
                <a:cs typeface="Arial Bold"/>
              </a:rPr>
              <a:t>File_B.jpg.</a:t>
            </a:r>
          </a:p>
          <a:p>
            <a:pPr>
              <a:lnSpc>
                <a:spcPts val="1902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87823" y="3350559"/>
            <a:ext cx="3513782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82"/>
              </a:lnSpc>
            </a:pPr>
            <a:r>
              <a:rPr lang="en-CA" sz="2127" b="1">
                <a:solidFill>
                  <a:srgbClr val="000000"/>
                </a:solidFill>
                <a:latin typeface="Arial Bold"/>
                <a:cs typeface="Arial Bold"/>
              </a:rPr>
              <a:t>Physical size = 4.096 Bytes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89059" y="2308412"/>
            <a:ext cx="804066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672389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	27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89059" y="2521323"/>
            <a:ext cx="804066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672389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	15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A.txt	1.320	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File_B.jpg	3.324	31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31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2588559"/>
            <a:ext cx="54373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32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2868706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314885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3429000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34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3709147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3989294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4258235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4538382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4818529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5098676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537882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698441" y="5658971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23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39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7324" y="1848971"/>
            <a:ext cx="3802323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  <a:tabLst>
                <a:tab pos="56032" algn="l"/>
              </a:tabLst>
            </a:pP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Berapa Physical Size untuk file yang akan</a:t>
            </a:r>
            <a:br>
              <a:rPr lang="en-CA" sz="1588">
                <a:solidFill>
                  <a:srgbClr val="000000"/>
                </a:solidFill>
                <a:latin typeface="Times New Roman"/>
              </a:rPr>
            </a:b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	ditambahkan berikut ini ?</a:t>
            </a:r>
          </a:p>
          <a:p>
            <a:pPr>
              <a:lnSpc>
                <a:spcPts val="1906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1" y="2454089"/>
            <a:ext cx="3938899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  <a:tabLst>
                <a:tab pos="3272292" algn="l"/>
              </a:tabLst>
            </a:pPr>
            <a:r>
              <a:rPr lang="en-CA" sz="1238" dirty="0">
                <a:solidFill>
                  <a:srgbClr val="FFFE00"/>
                </a:solidFill>
                <a:latin typeface="Arial"/>
                <a:cs typeface="Arial"/>
              </a:rPr>
              <a:t>File_C.pdf 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- Logical Size 800 byte =</a:t>
            </a:r>
            <a:r>
              <a:rPr lang="en-CA" sz="1059" dirty="0">
                <a:solidFill>
                  <a:srgbClr val="000000"/>
                </a:solidFill>
                <a:latin typeface="Arial"/>
                <a:cs typeface="Arial"/>
              </a:rPr>
              <a:t>	2.048 byte</a:t>
            </a:r>
          </a:p>
          <a:p>
            <a:pPr>
              <a:lnSpc>
                <a:spcPts val="1421"/>
              </a:lnSpc>
            </a:pPr>
            <a:endParaRPr lang="en-CA" sz="1059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0088" y="2767853"/>
            <a:ext cx="3961982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  <a:tabLst>
                <a:tab pos="3294705" algn="l"/>
              </a:tabLst>
            </a:pPr>
            <a:r>
              <a:rPr lang="en-CA" sz="1238" dirty="0">
                <a:solidFill>
                  <a:srgbClr val="943735"/>
                </a:solidFill>
                <a:latin typeface="Arial"/>
                <a:cs typeface="Arial"/>
              </a:rPr>
              <a:t>File_D.txt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- Logical Size 2.048 byte =</a:t>
            </a:r>
            <a:r>
              <a:rPr lang="en-CA" sz="1059" dirty="0">
                <a:solidFill>
                  <a:srgbClr val="000000"/>
                </a:solidFill>
                <a:latin typeface="Arial"/>
                <a:cs typeface="Arial"/>
              </a:rPr>
              <a:t>	2.048 byte</a:t>
            </a:r>
          </a:p>
          <a:p>
            <a:pPr>
              <a:lnSpc>
                <a:spcPts val="1421"/>
              </a:lnSpc>
            </a:pPr>
            <a:endParaRPr lang="en-CA" sz="1059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" y="3126442"/>
            <a:ext cx="395044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  <a:tabLst>
                <a:tab pos="3283499" algn="l"/>
              </a:tabLst>
            </a:pPr>
            <a:r>
              <a:rPr lang="en-CA" sz="1238">
                <a:solidFill>
                  <a:srgbClr val="938953"/>
                </a:solidFill>
                <a:latin typeface="Arial"/>
                <a:cs typeface="Arial"/>
              </a:rPr>
              <a:t>File_E.doc</a:t>
            </a: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- Logical Size 6.202 byte =</a:t>
            </a:r>
            <a:r>
              <a:rPr lang="en-CA" sz="1059">
                <a:solidFill>
                  <a:srgbClr val="000000"/>
                </a:solidFill>
                <a:latin typeface="Arial"/>
                <a:cs typeface="Arial"/>
              </a:rPr>
              <a:t>	8.192 byte</a:t>
            </a:r>
          </a:p>
          <a:p>
            <a:pPr>
              <a:lnSpc>
                <a:spcPts val="1421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File_A.txt	1.320	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79">
                <a:solidFill>
                  <a:srgbClr val="006FC0"/>
                </a:solidFill>
                <a:latin typeface="Arial"/>
                <a:cs typeface="Arial"/>
              </a:rPr>
              <a:t>File_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B.jpg	3.324	31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32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2588559"/>
            <a:ext cx="543739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32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2868706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314885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3429000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34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3709147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3989294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4258235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4538382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4818529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5098676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698441" y="5378823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98441" y="5658971"/>
            <a:ext cx="481222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997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39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7324" y="1848971"/>
            <a:ext cx="3802323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  <a:tabLst>
                <a:tab pos="56032" algn="l"/>
              </a:tabLst>
            </a:pP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Berapa Physical Size untuk file yang akan</a:t>
            </a:r>
            <a:br>
              <a:rPr lang="en-CA" sz="1588">
                <a:solidFill>
                  <a:srgbClr val="000000"/>
                </a:solidFill>
                <a:latin typeface="Times New Roman"/>
              </a:rPr>
            </a:br>
            <a:r>
              <a:rPr lang="en-CA" sz="1588">
                <a:solidFill>
                  <a:srgbClr val="000000"/>
                </a:solidFill>
                <a:latin typeface="Arial"/>
                <a:cs typeface="Arial"/>
              </a:rPr>
              <a:t>	ditambahkan berikut ini ?</a:t>
            </a:r>
          </a:p>
          <a:p>
            <a:pPr>
              <a:lnSpc>
                <a:spcPts val="1906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1" y="2454089"/>
            <a:ext cx="3938899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  <a:tabLst>
                <a:tab pos="3272292" algn="l"/>
              </a:tabLst>
            </a:pPr>
            <a:r>
              <a:rPr lang="en-CA" sz="1238" dirty="0">
                <a:solidFill>
                  <a:srgbClr val="FFFE00"/>
                </a:solidFill>
                <a:latin typeface="Arial"/>
                <a:cs typeface="Arial"/>
              </a:rPr>
              <a:t>File_C.pdf 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- Logical Size 800 byte =</a:t>
            </a:r>
            <a:r>
              <a:rPr lang="en-CA" sz="1059" dirty="0">
                <a:solidFill>
                  <a:srgbClr val="000000"/>
                </a:solidFill>
                <a:latin typeface="Arial"/>
                <a:cs typeface="Arial"/>
              </a:rPr>
              <a:t>	2.048 byte</a:t>
            </a:r>
          </a:p>
          <a:p>
            <a:pPr>
              <a:lnSpc>
                <a:spcPts val="1421"/>
              </a:lnSpc>
            </a:pPr>
            <a:endParaRPr lang="en-CA" sz="1059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0088" y="2767853"/>
            <a:ext cx="3961982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  <a:tabLst>
                <a:tab pos="3294705" algn="l"/>
              </a:tabLst>
            </a:pPr>
            <a:r>
              <a:rPr lang="en-CA" sz="1238" dirty="0">
                <a:solidFill>
                  <a:srgbClr val="943735"/>
                </a:solidFill>
                <a:latin typeface="Arial"/>
                <a:cs typeface="Arial"/>
              </a:rPr>
              <a:t>File_D.txt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- Logical Size 2.048 byte =</a:t>
            </a:r>
            <a:r>
              <a:rPr lang="en-CA" sz="1059" dirty="0">
                <a:solidFill>
                  <a:srgbClr val="000000"/>
                </a:solidFill>
                <a:latin typeface="Arial"/>
                <a:cs typeface="Arial"/>
              </a:rPr>
              <a:t>	2.048 byte</a:t>
            </a:r>
          </a:p>
          <a:p>
            <a:pPr>
              <a:lnSpc>
                <a:spcPts val="1421"/>
              </a:lnSpc>
            </a:pPr>
            <a:endParaRPr lang="en-CA" sz="1059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" y="3126442"/>
            <a:ext cx="395044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  <a:tabLst>
                <a:tab pos="3283499" algn="l"/>
              </a:tabLst>
            </a:pPr>
            <a:r>
              <a:rPr lang="en-CA" sz="1238">
                <a:solidFill>
                  <a:srgbClr val="938953"/>
                </a:solidFill>
                <a:latin typeface="Arial"/>
                <a:cs typeface="Arial"/>
              </a:rPr>
              <a:t>File_E.doc</a:t>
            </a: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- Logical Size 6.202 byte =</a:t>
            </a:r>
            <a:r>
              <a:rPr lang="en-CA" sz="1059">
                <a:solidFill>
                  <a:srgbClr val="000000"/>
                </a:solidFill>
                <a:latin typeface="Arial"/>
                <a:cs typeface="Arial"/>
              </a:rPr>
              <a:t>	8.192 byte</a:t>
            </a:r>
          </a:p>
          <a:p>
            <a:pPr>
              <a:lnSpc>
                <a:spcPts val="1421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 dirty="0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79" dirty="0">
                <a:solidFill>
                  <a:srgbClr val="FF0000"/>
                </a:solidFill>
                <a:latin typeface="Arial"/>
                <a:cs typeface="Arial"/>
              </a:rPr>
              <a:t>File_A.txt	1.320	30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79">
                <a:solidFill>
                  <a:srgbClr val="006FC0"/>
                </a:solidFill>
                <a:latin typeface="Arial"/>
                <a:cs typeface="Arial"/>
              </a:rPr>
              <a:t>File_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B.jpg	3.324	31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32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812926" y="4342280"/>
            <a:ext cx="1283949" cy="364191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17" y="4078362"/>
            <a:ext cx="6831691" cy="1964440"/>
          </a:xfrm>
          <a:prstGeom prst="rect">
            <a:avLst/>
          </a:prstGeom>
        </p:spPr>
      </p:pic>
      <p:sp>
        <p:nvSpPr>
          <p:cNvPr id="42" name="TextBox 15"/>
          <p:cNvSpPr txBox="1"/>
          <p:nvPr/>
        </p:nvSpPr>
        <p:spPr>
          <a:xfrm>
            <a:off x="9789388" y="2278271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79" dirty="0">
                <a:solidFill>
                  <a:srgbClr val="FF0000"/>
                </a:solidFill>
                <a:latin typeface="Arial"/>
                <a:cs typeface="Arial"/>
              </a:rPr>
              <a:t>File_</a:t>
            </a:r>
            <a:r>
              <a:rPr lang="en-CA" sz="888" b="1" dirty="0">
                <a:solidFill>
                  <a:srgbClr val="FF0000"/>
                </a:solidFill>
                <a:latin typeface="Arial Bold"/>
                <a:cs typeface="Arial Bold"/>
              </a:rPr>
              <a:t>A.txt</a:t>
            </a:r>
            <a:r>
              <a:rPr lang="en-CA" sz="879" dirty="0">
                <a:solidFill>
                  <a:srgbClr val="FF0000"/>
                </a:solidFill>
                <a:latin typeface="Arial"/>
                <a:cs typeface="Arial"/>
              </a:rPr>
              <a:t>	1.320	30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43" name="TextBox 16"/>
          <p:cNvSpPr txBox="1"/>
          <p:nvPr/>
        </p:nvSpPr>
        <p:spPr>
          <a:xfrm>
            <a:off x="9789388" y="2502389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 dirty="0">
                <a:solidFill>
                  <a:srgbClr val="1F487C"/>
                </a:solidFill>
                <a:latin typeface="Arial Bold"/>
                <a:cs typeface="Arial Bold"/>
              </a:rPr>
              <a:t>File_B.jpg</a:t>
            </a:r>
            <a:r>
              <a:rPr lang="en-CA" sz="879" dirty="0">
                <a:solidFill>
                  <a:srgbClr val="1F487C"/>
                </a:solidFill>
                <a:latin typeface="Arial"/>
                <a:cs typeface="Arial"/>
              </a:rPr>
              <a:t>	3.324	31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47" name="TextBox 17"/>
          <p:cNvSpPr txBox="1"/>
          <p:nvPr/>
        </p:nvSpPr>
        <p:spPr>
          <a:xfrm>
            <a:off x="5334437" y="319737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131854" algn="l"/>
                <a:tab pos="1927515" algn="l"/>
              </a:tabLst>
            </a:pPr>
            <a:r>
              <a:rPr lang="en-CA" sz="888" b="1" dirty="0">
                <a:solidFill>
                  <a:srgbClr val="FFC000"/>
                </a:solidFill>
                <a:latin typeface="Arial Bold"/>
                <a:cs typeface="Arial Bold"/>
              </a:rPr>
              <a:t>File_C.pdf</a:t>
            </a:r>
            <a:r>
              <a:rPr lang="en-CA" sz="879" dirty="0">
                <a:solidFill>
                  <a:srgbClr val="FFC000"/>
                </a:solidFill>
                <a:latin typeface="Arial"/>
                <a:cs typeface="Arial"/>
              </a:rPr>
              <a:t>	800	33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48" name="TextBox 18"/>
          <p:cNvSpPr txBox="1"/>
          <p:nvPr/>
        </p:nvSpPr>
        <p:spPr>
          <a:xfrm>
            <a:off x="5334437" y="338798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 dirty="0" err="1">
                <a:solidFill>
                  <a:srgbClr val="49452A"/>
                </a:solidFill>
                <a:latin typeface="Arial Bold"/>
                <a:cs typeface="Arial Bold"/>
              </a:rPr>
              <a:t>File_D.Txt</a:t>
            </a:r>
            <a:r>
              <a:rPr lang="en-CA" sz="879" dirty="0">
                <a:solidFill>
                  <a:srgbClr val="49452A"/>
                </a:solidFill>
                <a:latin typeface="Arial"/>
                <a:cs typeface="Arial"/>
              </a:rPr>
              <a:t>	2.048	34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49" name="TextBox 19"/>
          <p:cNvSpPr txBox="1"/>
          <p:nvPr/>
        </p:nvSpPr>
        <p:spPr>
          <a:xfrm>
            <a:off x="5334437" y="3642131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 dirty="0">
                <a:solidFill>
                  <a:srgbClr val="4F6128"/>
                </a:solidFill>
                <a:latin typeface="Arial Bold"/>
                <a:cs typeface="Arial Bold"/>
              </a:rPr>
              <a:t>File_E.doc</a:t>
            </a:r>
            <a:r>
              <a:rPr lang="en-CA" sz="879" dirty="0">
                <a:solidFill>
                  <a:srgbClr val="4F6128"/>
                </a:solidFill>
                <a:latin typeface="Arial"/>
                <a:cs typeface="Arial"/>
              </a:rPr>
              <a:t>	6.202	35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50" name="TextBox 21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51" name="TextBox 22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52" name="TextBox 23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53" name="TextBox 24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54" name="TextBox 25"/>
          <p:cNvSpPr txBox="1"/>
          <p:nvPr/>
        </p:nvSpPr>
        <p:spPr>
          <a:xfrm>
            <a:off x="7698441" y="2588559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32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55" name="TextBox 26"/>
          <p:cNvSpPr txBox="1"/>
          <p:nvPr/>
        </p:nvSpPr>
        <p:spPr>
          <a:xfrm>
            <a:off x="7698441" y="2868706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56" name="TextBox 27"/>
          <p:cNvSpPr txBox="1"/>
          <p:nvPr/>
        </p:nvSpPr>
        <p:spPr>
          <a:xfrm>
            <a:off x="7698441" y="3148853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 dirty="0">
                <a:solidFill>
                  <a:srgbClr val="000000"/>
                </a:solidFill>
                <a:latin typeface="Arial"/>
                <a:cs typeface="Arial"/>
              </a:rPr>
              <a:t>33</a:t>
            </a:r>
            <a:r>
              <a:rPr lang="en-CA" sz="888" b="1" dirty="0">
                <a:solidFill>
                  <a:srgbClr val="FFC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57" name="TextBox 28"/>
          <p:cNvSpPr txBox="1"/>
          <p:nvPr/>
        </p:nvSpPr>
        <p:spPr>
          <a:xfrm>
            <a:off x="7698441" y="3429000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34</a:t>
            </a: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58" name="TextBox 29"/>
          <p:cNvSpPr txBox="1"/>
          <p:nvPr/>
        </p:nvSpPr>
        <p:spPr>
          <a:xfrm>
            <a:off x="7698441" y="3709147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36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59" name="TextBox 30"/>
          <p:cNvSpPr txBox="1"/>
          <p:nvPr/>
        </p:nvSpPr>
        <p:spPr>
          <a:xfrm>
            <a:off x="7698441" y="3989294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37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60" name="TextBox 31"/>
          <p:cNvSpPr txBox="1"/>
          <p:nvPr/>
        </p:nvSpPr>
        <p:spPr>
          <a:xfrm>
            <a:off x="7698441" y="4258235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38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61" name="TextBox 32"/>
          <p:cNvSpPr txBox="1"/>
          <p:nvPr/>
        </p:nvSpPr>
        <p:spPr>
          <a:xfrm>
            <a:off x="7698441" y="453838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62" name="TextBox 33"/>
          <p:cNvSpPr txBox="1"/>
          <p:nvPr/>
        </p:nvSpPr>
        <p:spPr>
          <a:xfrm>
            <a:off x="7698441" y="481852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63" name="TextBox 34"/>
          <p:cNvSpPr txBox="1"/>
          <p:nvPr/>
        </p:nvSpPr>
        <p:spPr>
          <a:xfrm>
            <a:off x="7698441" y="509867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64" name="TextBox 35"/>
          <p:cNvSpPr txBox="1"/>
          <p:nvPr/>
        </p:nvSpPr>
        <p:spPr>
          <a:xfrm>
            <a:off x="7698441" y="5378823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65" name="TextBox 36"/>
          <p:cNvSpPr txBox="1"/>
          <p:nvPr/>
        </p:nvSpPr>
        <p:spPr>
          <a:xfrm>
            <a:off x="7698441" y="5658971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22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1560" y="1052736"/>
            <a:ext cx="799288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solidFill>
                  <a:srgbClr val="000066"/>
                </a:solidFill>
              </a:rPr>
              <a:t>Memberikan alat bukti pendukung TPK:</a:t>
            </a:r>
          </a:p>
          <a:p>
            <a:endParaRPr lang="id-ID" sz="1600" dirty="0">
              <a:solidFill>
                <a:srgbClr val="000066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Fee pinjam nama perusahaan untuk ikut proyek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Keterlibatan pihak swasta mengatur anggaran pemerintah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Rekayasa proses lelang – penyusunan spesifikasi &amp; HPS oleh rekanan – peserta lelang dari kelompok yang sama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Aliran dana hasil TPK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d-ID" sz="3200" dirty="0">
                <a:solidFill>
                  <a:srgbClr val="000066"/>
                </a:solidFill>
              </a:rPr>
              <a:t>Membantu mengungkap pelaku utama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Bukti Digital dalam TPK</a:t>
            </a:r>
          </a:p>
        </p:txBody>
      </p:sp>
    </p:spTree>
    <p:extLst>
      <p:ext uri="{BB962C8B-B14F-4D97-AF65-F5344CB8AC3E}">
        <p14:creationId xmlns:p14="http://schemas.microsoft.com/office/powerpoint/2010/main" val="719046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39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0794" y="1636059"/>
            <a:ext cx="4066819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Kondisi Disk Geometry setelah semua file</a:t>
            </a:r>
            <a:br>
              <a:rPr lang="en-CA" sz="1588">
                <a:solidFill>
                  <a:srgbClr val="000000"/>
                </a:solidFill>
                <a:latin typeface="Times New Roman"/>
              </a:rPr>
            </a:b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ditambahkan</a:t>
            </a:r>
          </a:p>
          <a:p>
            <a:pPr>
              <a:lnSpc>
                <a:spcPts val="1906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79" dirty="0">
                <a:solidFill>
                  <a:srgbClr val="FF0000"/>
                </a:solidFill>
                <a:latin typeface="Arial"/>
                <a:cs typeface="Arial"/>
              </a:rPr>
              <a:t>File_</a:t>
            </a:r>
            <a:r>
              <a:rPr lang="en-CA" sz="888" b="1" dirty="0">
                <a:solidFill>
                  <a:srgbClr val="FF0000"/>
                </a:solidFill>
                <a:latin typeface="Arial Bold"/>
                <a:cs typeface="Arial Bold"/>
              </a:rPr>
              <a:t>A.txt</a:t>
            </a:r>
            <a:r>
              <a:rPr lang="en-CA" sz="879" dirty="0">
                <a:solidFill>
                  <a:srgbClr val="FF0000"/>
                </a:solidFill>
                <a:latin typeface="Arial"/>
                <a:cs typeface="Arial"/>
              </a:rPr>
              <a:t>	1.320	30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 dirty="0">
                <a:solidFill>
                  <a:srgbClr val="1F487C"/>
                </a:solidFill>
                <a:latin typeface="Arial Bold"/>
                <a:cs typeface="Arial Bold"/>
              </a:rPr>
              <a:t>File_B.jpg</a:t>
            </a:r>
            <a:r>
              <a:rPr lang="en-CA" sz="879" dirty="0">
                <a:solidFill>
                  <a:srgbClr val="1F487C"/>
                </a:solidFill>
                <a:latin typeface="Arial"/>
                <a:cs typeface="Arial"/>
              </a:rPr>
              <a:t>	3.324	31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34000" y="317126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131854" algn="l"/>
                <a:tab pos="1927515" algn="l"/>
              </a:tabLst>
            </a:pPr>
            <a:r>
              <a:rPr lang="en-CA" sz="888" b="1" dirty="0">
                <a:solidFill>
                  <a:srgbClr val="FFC000"/>
                </a:solidFill>
                <a:latin typeface="Arial Bold"/>
                <a:cs typeface="Arial Bold"/>
              </a:rPr>
              <a:t>File_C.pdf</a:t>
            </a:r>
            <a:r>
              <a:rPr lang="en-CA" sz="879" dirty="0">
                <a:solidFill>
                  <a:srgbClr val="FFC000"/>
                </a:solidFill>
                <a:latin typeface="Arial"/>
                <a:cs typeface="Arial"/>
              </a:rPr>
              <a:t>	800	33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0" y="3384176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 dirty="0" err="1">
                <a:solidFill>
                  <a:srgbClr val="49452A"/>
                </a:solidFill>
                <a:latin typeface="Arial Bold"/>
                <a:cs typeface="Arial Bold"/>
              </a:rPr>
              <a:t>File_D.Txt</a:t>
            </a:r>
            <a:r>
              <a:rPr lang="en-CA" sz="879" dirty="0">
                <a:solidFill>
                  <a:srgbClr val="49452A"/>
                </a:solidFill>
                <a:latin typeface="Arial"/>
                <a:cs typeface="Arial"/>
              </a:rPr>
              <a:t>	2.048	34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4000" y="3597088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File_E.doc</a:t>
            </a:r>
            <a:r>
              <a:rPr lang="en-CA" sz="879">
                <a:solidFill>
                  <a:srgbClr val="4F6128"/>
                </a:solidFill>
                <a:latin typeface="Arial"/>
                <a:cs typeface="Arial"/>
              </a:rPr>
              <a:t>	6.202	35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33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2588559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32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2868706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3148853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 dirty="0">
                <a:solidFill>
                  <a:srgbClr val="000000"/>
                </a:solidFill>
                <a:latin typeface="Arial"/>
                <a:cs typeface="Arial"/>
              </a:rPr>
              <a:t>33</a:t>
            </a:r>
            <a:r>
              <a:rPr lang="en-CA" sz="888" b="1" dirty="0">
                <a:solidFill>
                  <a:srgbClr val="FFC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3429000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34</a:t>
            </a: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3709147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36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3989294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37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4258235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38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453838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481852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509867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698441" y="5378823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98441" y="5658971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30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41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2000" y="1815353"/>
            <a:ext cx="4371389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82"/>
              </a:lnSpc>
            </a:pPr>
            <a:r>
              <a:rPr lang="en-CA" sz="2118">
                <a:solidFill>
                  <a:srgbClr val="000000"/>
                </a:solidFill>
                <a:latin typeface="Arial"/>
                <a:cs typeface="Arial"/>
              </a:rPr>
              <a:t>RAM slack + Disk slack = </a:t>
            </a:r>
            <a:r>
              <a:rPr lang="en-CA" sz="2127" b="1">
                <a:solidFill>
                  <a:srgbClr val="000000"/>
                </a:solidFill>
                <a:latin typeface="Arial Bold"/>
                <a:cs typeface="Arial Bold"/>
              </a:rPr>
              <a:t>File slack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File_A.txt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1.320	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File_B.jpg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3.324	31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0" y="317126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131854" algn="l"/>
                <a:tab pos="1927515" algn="l"/>
              </a:tabLst>
            </a:pP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File_C.pdf</a:t>
            </a:r>
            <a:r>
              <a:rPr lang="en-CA" sz="879">
                <a:solidFill>
                  <a:srgbClr val="FFC000"/>
                </a:solidFill>
                <a:latin typeface="Arial"/>
                <a:cs typeface="Arial"/>
              </a:rPr>
              <a:t>	800	33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34000" y="3384176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File_D.Txt</a:t>
            </a: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	2.048	34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34000" y="3597088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File_E.doc</a:t>
            </a:r>
            <a:r>
              <a:rPr lang="en-CA" sz="879">
                <a:solidFill>
                  <a:srgbClr val="4F6128"/>
                </a:solidFill>
                <a:latin typeface="Arial"/>
                <a:cs typeface="Arial"/>
              </a:rPr>
              <a:t>	6.202	35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34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698441" y="2588559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32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698441" y="2868706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98441" y="3148853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</a:t>
            </a: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98441" y="3429000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34</a:t>
            </a: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3709147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36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73088" y="3798795"/>
            <a:ext cx="1343316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77"/>
              </a:lnSpc>
            </a:pPr>
            <a:r>
              <a:rPr lang="en-CA" sz="2118">
                <a:solidFill>
                  <a:srgbClr val="000000"/>
                </a:solidFill>
                <a:latin typeface="Arial"/>
                <a:cs typeface="Arial"/>
              </a:rPr>
              <a:t>RAM Slack</a:t>
            </a:r>
          </a:p>
          <a:p>
            <a:pPr>
              <a:lnSpc>
                <a:spcPts val="1694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078941" y="3765177"/>
            <a:ext cx="1269578" cy="4873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2118">
                <a:solidFill>
                  <a:srgbClr val="000000"/>
                </a:solidFill>
                <a:latin typeface="Arial"/>
                <a:cs typeface="Arial"/>
              </a:rPr>
              <a:t>Disk Slack</a:t>
            </a:r>
          </a:p>
          <a:p>
            <a:pPr>
              <a:lnSpc>
                <a:spcPts val="1906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3989294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37</a:t>
            </a:r>
          </a:p>
          <a:p>
            <a:pPr>
              <a:lnSpc>
                <a:spcPts val="984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4258235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38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453838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698441" y="481852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98441" y="509867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698441" y="5378823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698441" y="5658971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 dirty="0">
                <a:solidFill>
                  <a:srgbClr val="FFFEFF"/>
                </a:solidFill>
                <a:latin typeface="Arial"/>
                <a:cs typeface="Arial"/>
              </a:rPr>
              <a:t>@2013  </a:t>
            </a:r>
            <a:r>
              <a:rPr lang="en-CA" sz="879" dirty="0" err="1">
                <a:solidFill>
                  <a:srgbClr val="FFFEFF"/>
                </a:solidFill>
                <a:latin typeface="Arial"/>
                <a:cs typeface="Arial"/>
              </a:rPr>
              <a:t>Aswin</a:t>
            </a:r>
            <a:r>
              <a:rPr lang="en-CA" sz="879" dirty="0">
                <a:solidFill>
                  <a:srgbClr val="FFFEFF"/>
                </a:solidFill>
                <a:latin typeface="Arial"/>
                <a:cs typeface="Arial"/>
              </a:rPr>
              <a:t> </a:t>
            </a:r>
            <a:r>
              <a:rPr lang="en-CA" sz="879" dirty="0" err="1">
                <a:solidFill>
                  <a:srgbClr val="FFFEFF"/>
                </a:solidFill>
                <a:latin typeface="Arial"/>
                <a:cs typeface="Arial"/>
              </a:rPr>
              <a:t>Suratman</a:t>
            </a:r>
            <a:r>
              <a:rPr lang="en-CA" sz="879" dirty="0">
                <a:solidFill>
                  <a:srgbClr val="FFFEFF"/>
                </a:solidFill>
                <a:latin typeface="Arial"/>
                <a:cs typeface="Arial"/>
              </a:rPr>
              <a:t>, </a:t>
            </a:r>
            <a:r>
              <a:rPr lang="en-CA" sz="879" dirty="0" err="1">
                <a:solidFill>
                  <a:srgbClr val="FFFEFF"/>
                </a:solidFill>
                <a:latin typeface="Arial"/>
                <a:cs typeface="Arial"/>
              </a:rPr>
              <a:t>EnCE</a:t>
            </a:r>
            <a:r>
              <a:rPr lang="en-CA" sz="879" dirty="0">
                <a:solidFill>
                  <a:srgbClr val="FFFEFF"/>
                </a:solidFill>
                <a:latin typeface="Arial"/>
                <a:cs typeface="Arial"/>
              </a:rPr>
              <a:t>   email : aswin.suratman@bounga.co.id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416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39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235" y="1692089"/>
            <a:ext cx="3347070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Menghapus </a:t>
            </a:r>
            <a:r>
              <a:rPr lang="en-CA" sz="1597" b="1">
                <a:solidFill>
                  <a:srgbClr val="006FC0"/>
                </a:solidFill>
                <a:latin typeface="Arial Bold"/>
                <a:cs typeface="Arial Bold"/>
              </a:rPr>
              <a:t>File_B.jpg</a:t>
            </a: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 &amp; </a:t>
            </a:r>
            <a:r>
              <a:rPr lang="en-CA" sz="1597" b="1">
                <a:solidFill>
                  <a:srgbClr val="49452A"/>
                </a:solidFill>
                <a:latin typeface="Arial Bold"/>
                <a:cs typeface="Arial Bold"/>
              </a:rPr>
              <a:t>File_D.txt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File_A.txt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1.320	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File_B.jpg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3.324	31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34000" y="317126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131854" algn="l"/>
                <a:tab pos="1927515" algn="l"/>
              </a:tabLst>
            </a:pP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File_C.pdf</a:t>
            </a:r>
            <a:r>
              <a:rPr lang="en-CA" sz="879">
                <a:solidFill>
                  <a:srgbClr val="FFC000"/>
                </a:solidFill>
                <a:latin typeface="Arial"/>
                <a:cs typeface="Arial"/>
              </a:rPr>
              <a:t>	800	33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0" y="3384176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File_D.Txt</a:t>
            </a: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	2.048	34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4000" y="3597088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File_E.doc</a:t>
            </a:r>
            <a:r>
              <a:rPr lang="en-CA" sz="879">
                <a:solidFill>
                  <a:srgbClr val="4F6128"/>
                </a:solidFill>
                <a:latin typeface="Arial"/>
                <a:cs typeface="Arial"/>
              </a:rPr>
              <a:t>	6.202	35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38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2588559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32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2868706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3148853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</a:t>
            </a: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3429000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34</a:t>
            </a: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3709147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36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3989294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37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4258235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38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453838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481852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509867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698441" y="5378823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98441" y="5658971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092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40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235" y="1692089"/>
            <a:ext cx="3347070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Menghapus </a:t>
            </a:r>
            <a:r>
              <a:rPr lang="en-CA" sz="1597" b="1">
                <a:solidFill>
                  <a:srgbClr val="006FC0"/>
                </a:solidFill>
                <a:latin typeface="Arial Bold"/>
                <a:cs typeface="Arial Bold"/>
              </a:rPr>
              <a:t>File_B.jpg</a:t>
            </a: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 &amp; </a:t>
            </a:r>
            <a:r>
              <a:rPr lang="en-CA" sz="1597" b="1">
                <a:solidFill>
                  <a:srgbClr val="49452A"/>
                </a:solidFill>
                <a:latin typeface="Arial Bold"/>
                <a:cs typeface="Arial Bold"/>
              </a:rPr>
              <a:t>File_D.txt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4059" y="2073089"/>
            <a:ext cx="4065215" cy="5770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Karakter pertama dari Directory Entry Record file tersebut</a:t>
            </a:r>
            <a:br>
              <a:rPr lang="en-CA" sz="1238">
                <a:solidFill>
                  <a:srgbClr val="000000"/>
                </a:solidFill>
                <a:latin typeface="Times New Roman"/>
              </a:rPr>
            </a:b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Diganti menjadi 0xE5</a:t>
            </a:r>
          </a:p>
          <a:p>
            <a:pPr>
              <a:lnSpc>
                <a:spcPts val="1482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File_A.txt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1.320	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_ile_B.jpg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3.324	31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0" y="317126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131854" algn="l"/>
                <a:tab pos="1927515" algn="l"/>
              </a:tabLst>
            </a:pP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File_C.pdf</a:t>
            </a:r>
            <a:r>
              <a:rPr lang="en-CA" sz="879">
                <a:solidFill>
                  <a:srgbClr val="FFC000"/>
                </a:solidFill>
                <a:latin typeface="Arial"/>
                <a:cs typeface="Arial"/>
              </a:rPr>
              <a:t>	800	33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4000" y="3384176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 dirty="0">
                <a:solidFill>
                  <a:srgbClr val="49452A"/>
                </a:solidFill>
                <a:latin typeface="Arial Bold"/>
                <a:cs typeface="Arial Bold"/>
              </a:rPr>
              <a:t>_</a:t>
            </a:r>
            <a:r>
              <a:rPr lang="en-CA" sz="888" b="1" dirty="0" err="1">
                <a:solidFill>
                  <a:srgbClr val="49452A"/>
                </a:solidFill>
                <a:latin typeface="Arial Bold"/>
                <a:cs typeface="Arial Bold"/>
              </a:rPr>
              <a:t>ile_D.Txt</a:t>
            </a:r>
            <a:r>
              <a:rPr lang="en-CA" sz="879" dirty="0">
                <a:solidFill>
                  <a:srgbClr val="49452A"/>
                </a:solidFill>
                <a:latin typeface="Arial"/>
                <a:cs typeface="Arial"/>
              </a:rPr>
              <a:t>	2.048	34</a:t>
            </a:r>
          </a:p>
          <a:p>
            <a:pPr>
              <a:lnSpc>
                <a:spcPts val="1015"/>
              </a:lnSpc>
            </a:pPr>
            <a:endParaRPr lang="en-CA" sz="879" dirty="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34000" y="3597088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File_E.doc</a:t>
            </a:r>
            <a:r>
              <a:rPr lang="en-CA" sz="879">
                <a:solidFill>
                  <a:srgbClr val="4F6128"/>
                </a:solidFill>
                <a:latin typeface="Arial"/>
                <a:cs typeface="Arial"/>
              </a:rPr>
              <a:t>	6.202	35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39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2588559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32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2868706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3148853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</a:t>
            </a: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3429000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34</a:t>
            </a: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3709147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36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3989294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37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4258235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38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453838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481852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698441" y="509867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98441" y="5378823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698441" y="5658971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143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41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235" y="1692089"/>
            <a:ext cx="3347070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Menghapus </a:t>
            </a:r>
            <a:r>
              <a:rPr lang="en-CA" sz="1597" b="1">
                <a:solidFill>
                  <a:srgbClr val="006FC0"/>
                </a:solidFill>
                <a:latin typeface="Arial Bold"/>
                <a:cs typeface="Arial Bold"/>
              </a:rPr>
              <a:t>File_B.jpg</a:t>
            </a:r>
            <a:r>
              <a:rPr lang="en-CA" sz="1597" b="1">
                <a:solidFill>
                  <a:srgbClr val="000000"/>
                </a:solidFill>
                <a:latin typeface="Arial Bold"/>
                <a:cs typeface="Arial Bold"/>
              </a:rPr>
              <a:t> &amp; </a:t>
            </a:r>
            <a:r>
              <a:rPr lang="en-CA" sz="1597" b="1">
                <a:solidFill>
                  <a:srgbClr val="49452A"/>
                </a:solidFill>
                <a:latin typeface="Arial Bold"/>
                <a:cs typeface="Arial Bold"/>
              </a:rPr>
              <a:t>File_D.txt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4059" y="2073089"/>
            <a:ext cx="4065215" cy="5770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Karakter pertama dari Directory Entry Record file tersebut</a:t>
            </a:r>
            <a:br>
              <a:rPr lang="en-CA" sz="1238">
                <a:solidFill>
                  <a:srgbClr val="000000"/>
                </a:solidFill>
                <a:latin typeface="Times New Roman"/>
              </a:rPr>
            </a:b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Diganti menjadi 0xE5</a:t>
            </a:r>
          </a:p>
          <a:p>
            <a:pPr>
              <a:lnSpc>
                <a:spcPts val="1482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2853" y="2610971"/>
            <a:ext cx="3728585" cy="5770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Status cluster yang digunakan oleh file tersebut diset</a:t>
            </a:r>
            <a:br>
              <a:rPr lang="en-CA" sz="1238">
                <a:solidFill>
                  <a:srgbClr val="000000"/>
                </a:solidFill>
                <a:latin typeface="Times New Roman"/>
              </a:rPr>
            </a:b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Menjadi 0</a:t>
            </a:r>
          </a:p>
          <a:p>
            <a:pPr>
              <a:lnSpc>
                <a:spcPts val="1478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File_A.txt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1.320	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_ile_B.jpg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3.324	31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4000" y="317126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131854" algn="l"/>
                <a:tab pos="1927515" algn="l"/>
              </a:tabLst>
            </a:pP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File_C.pdf</a:t>
            </a:r>
            <a:r>
              <a:rPr lang="en-CA" sz="879">
                <a:solidFill>
                  <a:srgbClr val="FFC000"/>
                </a:solidFill>
                <a:latin typeface="Arial"/>
                <a:cs typeface="Arial"/>
              </a:rPr>
              <a:t>	800	33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34000" y="3384176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_ile_D.Txt</a:t>
            </a: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	2.048	34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334000" y="3597088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File_E.doc</a:t>
            </a:r>
            <a:r>
              <a:rPr lang="en-CA" sz="879">
                <a:solidFill>
                  <a:srgbClr val="4F6128"/>
                </a:solidFill>
                <a:latin typeface="Arial"/>
                <a:cs typeface="Arial"/>
              </a:rPr>
              <a:t>	6.202	35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40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258855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286870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3148853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</a:t>
            </a: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3429000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34</a:t>
            </a: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3709147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36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3989294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37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4258235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38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453838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698441" y="481852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98441" y="509867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698441" y="5378823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698441" y="5658971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12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42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235" y="1692089"/>
            <a:ext cx="3347070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97" b="1" dirty="0" err="1">
                <a:solidFill>
                  <a:srgbClr val="000000"/>
                </a:solidFill>
                <a:latin typeface="Arial Bold"/>
                <a:cs typeface="Arial Bold"/>
              </a:rPr>
              <a:t>Menghapus</a:t>
            </a:r>
            <a:r>
              <a:rPr lang="en-CA" sz="1597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1597" b="1" dirty="0">
                <a:solidFill>
                  <a:srgbClr val="006FC0"/>
                </a:solidFill>
                <a:latin typeface="Arial Bold"/>
                <a:cs typeface="Arial Bold"/>
              </a:rPr>
              <a:t>File_B.jpg</a:t>
            </a:r>
            <a:r>
              <a:rPr lang="en-CA" sz="1597" b="1" dirty="0">
                <a:solidFill>
                  <a:srgbClr val="000000"/>
                </a:solidFill>
                <a:latin typeface="Arial Bold"/>
                <a:cs typeface="Arial Bold"/>
              </a:rPr>
              <a:t> &amp; </a:t>
            </a:r>
            <a:r>
              <a:rPr lang="en-CA" sz="1597" b="1" dirty="0">
                <a:solidFill>
                  <a:srgbClr val="49452A"/>
                </a:solidFill>
                <a:latin typeface="Arial Bold"/>
                <a:cs typeface="Arial Bold"/>
              </a:rPr>
              <a:t>File_D.txt</a:t>
            </a:r>
          </a:p>
          <a:p>
            <a:pPr>
              <a:lnSpc>
                <a:spcPts val="1827"/>
              </a:lnSpc>
            </a:pPr>
            <a:endParaRPr lang="en-CA" sz="1588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4059" y="2073089"/>
            <a:ext cx="4065215" cy="5770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Karakter pertama dari Directory Entry Record file tersebut</a:t>
            </a:r>
            <a:br>
              <a:rPr lang="en-CA" sz="1238">
                <a:solidFill>
                  <a:srgbClr val="000000"/>
                </a:solidFill>
                <a:latin typeface="Times New Roman"/>
              </a:rPr>
            </a:b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Diganti menjadi 0xE5</a:t>
            </a:r>
          </a:p>
          <a:p>
            <a:pPr>
              <a:lnSpc>
                <a:spcPts val="1482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2853" y="2610971"/>
            <a:ext cx="3728585" cy="5770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Status cluster yang digunakan oleh file tersebut diset</a:t>
            </a:r>
            <a:br>
              <a:rPr lang="en-CA" sz="1238">
                <a:solidFill>
                  <a:srgbClr val="000000"/>
                </a:solidFill>
                <a:latin typeface="Times New Roman"/>
              </a:rPr>
            </a:b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Menjadi 0</a:t>
            </a:r>
          </a:p>
          <a:p>
            <a:pPr>
              <a:lnSpc>
                <a:spcPts val="1478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4059" y="3171265"/>
            <a:ext cx="2187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Konten file masih di Data Area.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File_A.txt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1.320	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_ile_B.jpg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3.324	31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34000" y="317126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131854" algn="l"/>
                <a:tab pos="1927515" algn="l"/>
              </a:tabLst>
            </a:pP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File_C.pdf</a:t>
            </a:r>
            <a:r>
              <a:rPr lang="en-CA" sz="879">
                <a:solidFill>
                  <a:srgbClr val="FFC000"/>
                </a:solidFill>
                <a:latin typeface="Arial"/>
                <a:cs typeface="Arial"/>
              </a:rPr>
              <a:t>	800	33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334000" y="3384176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_ile_D.Txt</a:t>
            </a: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	2.048	34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334000" y="3597088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File_E.doc</a:t>
            </a:r>
            <a:r>
              <a:rPr lang="en-CA" sz="879">
                <a:solidFill>
                  <a:srgbClr val="4F6128"/>
                </a:solidFill>
                <a:latin typeface="Arial"/>
                <a:cs typeface="Arial"/>
              </a:rPr>
              <a:t>	6.202	35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41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258855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286870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3148853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</a:t>
            </a: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3429000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34</a:t>
            </a: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3709147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36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3989294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37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4258235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38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698441" y="453838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98441" y="481852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698441" y="509867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698441" y="5378823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698441" y="5658971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961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1" y="0"/>
            <a:ext cx="8875059" cy="6846794"/>
          </a:xfrm>
          <a:prstGeom prst="rect">
            <a:avLst/>
          </a:prstGeom>
        </p:spPr>
      </p:pic>
      <p:sp>
        <p:nvSpPr>
          <p:cNvPr id="41" name="TextBox 2"/>
          <p:cNvSpPr txBox="1"/>
          <p:nvPr/>
        </p:nvSpPr>
        <p:spPr>
          <a:xfrm>
            <a:off x="952500" y="672353"/>
            <a:ext cx="51232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lang="en-CA" sz="2011" spc="-9">
                <a:solidFill>
                  <a:srgbClr val="FFFEFF"/>
                </a:solidFill>
                <a:latin typeface="Arial Black"/>
                <a:cs typeface="Arial Black"/>
              </a:rPr>
              <a:t>FAT</a:t>
            </a:r>
          </a:p>
          <a:p>
            <a:pPr>
              <a:lnSpc>
                <a:spcPts val="2435"/>
              </a:lnSpc>
            </a:pPr>
            <a:endParaRPr lang="en-CA" sz="211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1" y="1120589"/>
            <a:ext cx="2166427" cy="461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7"/>
              </a:lnSpc>
            </a:pPr>
            <a:r>
              <a:rPr lang="en-CA" sz="1597" b="1">
                <a:solidFill>
                  <a:srgbClr val="D9D8D9"/>
                </a:solidFill>
                <a:latin typeface="Arial Bold"/>
                <a:cs typeface="Arial Bold"/>
              </a:rPr>
              <a:t>FAT &amp; NTFS Stuctures</a:t>
            </a:r>
          </a:p>
          <a:p>
            <a:pPr>
              <a:lnSpc>
                <a:spcPts val="1827"/>
              </a:lnSpc>
            </a:pPr>
            <a:endParaRPr lang="en-CA" sz="15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9235" y="1692089"/>
            <a:ext cx="3391698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3"/>
              </a:lnSpc>
            </a:pPr>
            <a:r>
              <a:rPr lang="en-CA" sz="1597" b="1" dirty="0" err="1">
                <a:solidFill>
                  <a:srgbClr val="000000"/>
                </a:solidFill>
                <a:latin typeface="Arial Bold"/>
                <a:cs typeface="Arial Bold"/>
              </a:rPr>
              <a:t>Menambah</a:t>
            </a:r>
            <a:r>
              <a:rPr lang="en-CA" sz="1597" b="1" dirty="0">
                <a:solidFill>
                  <a:srgbClr val="000000"/>
                </a:solidFill>
                <a:latin typeface="Arial Bold"/>
                <a:cs typeface="Arial Bold"/>
              </a:rPr>
              <a:t> file </a:t>
            </a:r>
            <a:r>
              <a:rPr lang="en-CA" sz="1597" b="1" dirty="0" err="1">
                <a:solidFill>
                  <a:srgbClr val="000000"/>
                </a:solidFill>
                <a:latin typeface="Arial Bold"/>
                <a:cs typeface="Arial Bold"/>
              </a:rPr>
              <a:t>baru</a:t>
            </a:r>
            <a:r>
              <a:rPr lang="en-CA" sz="1597" b="1" dirty="0">
                <a:solidFill>
                  <a:srgbClr val="000000"/>
                </a:solidFill>
                <a:latin typeface="Arial Bold"/>
                <a:cs typeface="Arial Bold"/>
              </a:rPr>
              <a:t> </a:t>
            </a:r>
            <a:r>
              <a:rPr lang="en-CA" sz="1597" b="1" dirty="0">
                <a:solidFill>
                  <a:srgbClr val="FF3399"/>
                </a:solidFill>
                <a:latin typeface="Arial Bold"/>
                <a:cs typeface="Arial Bold"/>
              </a:rPr>
              <a:t>F.txt </a:t>
            </a:r>
            <a:r>
              <a:rPr lang="en-CA" dirty="0"/>
              <a:t>1500byte</a:t>
            </a:r>
            <a:endParaRPr lang="en-CA" sz="1597" b="1" dirty="0">
              <a:solidFill>
                <a:srgbClr val="FF3399"/>
              </a:solidFill>
              <a:latin typeface="Arial Bold"/>
              <a:cs typeface="Arial Bold"/>
            </a:endParaRPr>
          </a:p>
          <a:p>
            <a:pPr>
              <a:lnSpc>
                <a:spcPts val="1827"/>
              </a:lnSpc>
            </a:pPr>
            <a:endParaRPr lang="en-CA" sz="1588" dirty="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9552" y="2073089"/>
            <a:ext cx="4443524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Sebagian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Cluster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tempat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data file B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berada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ditempati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oleh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file F</a:t>
            </a:r>
            <a:endParaRPr lang="en-CA" sz="1238" dirty="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5672" y="2610317"/>
            <a:ext cx="4361771" cy="5770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Sebagian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data file B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sudah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tertimpa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oleh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file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baru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</a:p>
          <a:p>
            <a:pPr>
              <a:lnSpc>
                <a:spcPts val="1500"/>
              </a:lnSpc>
            </a:pP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sehingga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hanya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sebagian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dari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file B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saja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yang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bisa</a:t>
            </a:r>
            <a:r>
              <a:rPr lang="en-CA" sz="12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238" dirty="0" err="1">
                <a:solidFill>
                  <a:srgbClr val="000000"/>
                </a:solidFill>
                <a:latin typeface="Arial"/>
                <a:cs typeface="Arial"/>
              </a:rPr>
              <a:t>direcovery</a:t>
            </a:r>
            <a:endParaRPr lang="en-CA" sz="1238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1478"/>
              </a:lnSpc>
            </a:pPr>
            <a:endParaRPr lang="en-CA" sz="1238" dirty="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9736" y="4179794"/>
            <a:ext cx="1761701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Data Area - 4 sectors per cluster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0441" y="4448736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41" y="4840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0441" y="5221942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441" y="5614148"/>
            <a:ext cx="176330" cy="3590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12"/>
              </a:lnSpc>
            </a:pPr>
            <a:r>
              <a:rPr lang="en-CA" sz="1238">
                <a:solidFill>
                  <a:srgbClr val="000000"/>
                </a:solidFill>
                <a:latin typeface="Arial"/>
                <a:cs typeface="Arial"/>
              </a:rPr>
              <a:t>45</a:t>
            </a:r>
          </a:p>
          <a:p>
            <a:pPr>
              <a:lnSpc>
                <a:spcPts val="1421"/>
              </a:lnSpc>
            </a:pPr>
            <a:endParaRPr lang="en-CA" sz="1238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0" y="1680883"/>
            <a:ext cx="99065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68" b="1">
                <a:solidFill>
                  <a:srgbClr val="000000"/>
                </a:solidFill>
                <a:latin typeface="Arial Bold"/>
                <a:cs typeface="Arial Bold"/>
              </a:rPr>
              <a:t>Directory Entry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34000" y="1961029"/>
            <a:ext cx="192520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739628" algn="l"/>
                <a:tab pos="1479255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Name	Size	Starting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13177" y="2095500"/>
            <a:ext cx="34945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Extent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89059" y="2308412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89059" y="2521323"/>
            <a:ext cx="62518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34000" y="273423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File_A.txt</a:t>
            </a:r>
            <a:r>
              <a:rPr lang="en-CA" sz="879">
                <a:solidFill>
                  <a:srgbClr val="FF0000"/>
                </a:solidFill>
                <a:latin typeface="Arial"/>
                <a:cs typeface="Arial"/>
              </a:rPr>
              <a:t>	1.320	30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0" y="2958353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_ile_B.jpg</a:t>
            </a:r>
            <a:r>
              <a:rPr lang="en-CA" sz="879">
                <a:solidFill>
                  <a:srgbClr val="1F487C"/>
                </a:solidFill>
                <a:latin typeface="Arial"/>
                <a:cs typeface="Arial"/>
              </a:rPr>
              <a:t>	3.324	31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4000" y="3171265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131854" algn="l"/>
                <a:tab pos="1927515" algn="l"/>
              </a:tabLst>
            </a:pP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File_C.pdf</a:t>
            </a:r>
            <a:r>
              <a:rPr lang="en-CA" sz="879">
                <a:solidFill>
                  <a:srgbClr val="FFC000"/>
                </a:solidFill>
                <a:latin typeface="Arial"/>
                <a:cs typeface="Arial"/>
              </a:rPr>
              <a:t>	800	33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34000" y="3384176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_ile_D.Txt</a:t>
            </a: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	2.048	34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334000" y="3597088"/>
            <a:ext cx="207108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1030996" algn="l"/>
                <a:tab pos="1927515" algn="l"/>
              </a:tabLst>
            </a:pP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File_E.doc</a:t>
            </a:r>
            <a:r>
              <a:rPr lang="en-CA" sz="879">
                <a:solidFill>
                  <a:srgbClr val="4F6128"/>
                </a:solidFill>
                <a:latin typeface="Arial"/>
                <a:cs typeface="Arial"/>
              </a:rPr>
              <a:t>	6.202	35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776883" y="1445559"/>
            <a:ext cx="648896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794"/>
              </a:lnSpc>
              <a:tabLst>
                <a:tab pos="560324" algn="l"/>
              </a:tabLst>
            </a:pPr>
            <a:r>
              <a:rPr lang="en-CA" sz="717" b="1">
                <a:solidFill>
                  <a:srgbClr val="FFFEFF"/>
                </a:solidFill>
                <a:latin typeface="Arial Narrow Bold"/>
                <a:cs typeface="Arial Narrow Bold"/>
              </a:rPr>
              <a:t>P   A   G   E	40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709647" y="1669677"/>
            <a:ext cx="25141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lang="en-CA" sz="1014" b="1" spc="-9">
                <a:solidFill>
                  <a:srgbClr val="000000"/>
                </a:solidFill>
                <a:latin typeface="Arial Bold"/>
                <a:cs typeface="Arial Bold"/>
              </a:rPr>
              <a:t>FAT</a:t>
            </a:r>
          </a:p>
          <a:p>
            <a:pPr>
              <a:lnSpc>
                <a:spcPts val="1218"/>
              </a:lnSpc>
            </a:pPr>
            <a:endParaRPr lang="en-CA" sz="1059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98441" y="1961029"/>
            <a:ext cx="63511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CL	Stat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98441" y="2095500"/>
            <a:ext cx="55175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88" b="1">
                <a:solidFill>
                  <a:srgbClr val="FFFEFF"/>
                </a:solidFill>
                <a:latin typeface="Arial Bold"/>
                <a:cs typeface="Arial Bold"/>
              </a:rPr>
              <a:t>No	us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98441" y="230841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30</a:t>
            </a:r>
            <a:r>
              <a:rPr lang="en-CA" sz="888" b="1">
                <a:solidFill>
                  <a:srgbClr val="FF0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98441" y="258855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31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698441" y="286870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32</a:t>
            </a:r>
            <a:r>
              <a:rPr lang="en-CA" sz="888" b="1">
                <a:solidFill>
                  <a:srgbClr val="1F487C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8441" y="3148853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33</a:t>
            </a:r>
            <a:r>
              <a:rPr lang="en-CA" sz="888" b="1">
                <a:solidFill>
                  <a:srgbClr val="FFC000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698441" y="3429000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49452A"/>
                </a:solidFill>
                <a:latin typeface="Arial"/>
                <a:cs typeface="Arial"/>
              </a:rPr>
              <a:t>34</a:t>
            </a:r>
            <a:r>
              <a:rPr lang="en-CA" sz="888" b="1">
                <a:solidFill>
                  <a:srgbClr val="49452A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8441" y="3709147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35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36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698441" y="3989294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36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37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98441" y="4258235"/>
            <a:ext cx="546945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37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38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98441" y="4538382"/>
            <a:ext cx="651140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38</a:t>
            </a:r>
            <a:r>
              <a:rPr lang="en-CA" sz="888" b="1">
                <a:solidFill>
                  <a:srgbClr val="4F6128"/>
                </a:solidFill>
                <a:latin typeface="Arial Bold"/>
                <a:cs typeface="Arial Bold"/>
              </a:rPr>
              <a:t>	EOF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698441" y="4818529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39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98441" y="5098676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40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698441" y="5378823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41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698441" y="5658971"/>
            <a:ext cx="482824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71"/>
              </a:lnSpc>
              <a:tabLst>
                <a:tab pos="414640" algn="l"/>
              </a:tabLst>
            </a:pPr>
            <a:r>
              <a:rPr lang="en-CA" sz="879">
                <a:solidFill>
                  <a:srgbClr val="000000"/>
                </a:solidFill>
                <a:latin typeface="Arial"/>
                <a:cs typeface="Arial"/>
              </a:rPr>
              <a:t>42</a:t>
            </a:r>
            <a:r>
              <a:rPr lang="en-CA" sz="888" b="1">
                <a:solidFill>
                  <a:srgbClr val="000000"/>
                </a:solidFill>
                <a:latin typeface="Arial Bold"/>
                <a:cs typeface="Arial Bold"/>
              </a:rPr>
              <a:t>	0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64942" y="6107206"/>
            <a:ext cx="2184893" cy="2051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lang="en-CA" sz="709">
                <a:solidFill>
                  <a:srgbClr val="FFFEFF"/>
                </a:solidFill>
                <a:latin typeface="Arial"/>
                <a:cs typeface="Arial"/>
              </a:rPr>
              <a:t>© 2008 Guidance Software, Inc.  All Rights Reserved.</a:t>
            </a:r>
          </a:p>
          <a:p>
            <a:pPr>
              <a:lnSpc>
                <a:spcPts val="812"/>
              </a:lnSpc>
            </a:pPr>
            <a:endParaRPr lang="en-CA" sz="709">
              <a:solidFill>
                <a:srgbClr val="000000"/>
              </a:solidFill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16324" y="6264088"/>
            <a:ext cx="3622787" cy="2564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15"/>
              </a:lnSpc>
            </a:pPr>
            <a:r>
              <a:rPr lang="en-CA" sz="879">
                <a:solidFill>
                  <a:srgbClr val="FFFEFF"/>
                </a:solidFill>
                <a:latin typeface="Arial"/>
                <a:cs typeface="Arial"/>
              </a:rPr>
              <a:t>@2013  Aswin Suratman, EnCE   email : aswin.suratman@bounga.co.id</a:t>
            </a:r>
          </a:p>
          <a:p>
            <a:pPr>
              <a:lnSpc>
                <a:spcPts val="1015"/>
              </a:lnSpc>
            </a:pPr>
            <a:endParaRPr lang="en-CA" sz="879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35896" y="4365104"/>
            <a:ext cx="864096" cy="288032"/>
          </a:xfrm>
          <a:prstGeom prst="rect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3399"/>
              </a:solidFill>
            </a:endParaRPr>
          </a:p>
        </p:txBody>
      </p:sp>
      <p:cxnSp>
        <p:nvCxnSpPr>
          <p:cNvPr id="44" name="Straight Arrow Connector 43"/>
          <p:cNvCxnSpPr>
            <a:endCxn id="42" idx="0"/>
          </p:cNvCxnSpPr>
          <p:nvPr/>
        </p:nvCxnSpPr>
        <p:spPr>
          <a:xfrm>
            <a:off x="4067944" y="3853568"/>
            <a:ext cx="0" cy="511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79912" y="35970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99"/>
                </a:solidFill>
              </a:rPr>
              <a:t>File F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915816" y="3853568"/>
            <a:ext cx="0" cy="511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311177" y="34861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3399"/>
                </a:solidFill>
              </a:rPr>
              <a:t>Sisa</a:t>
            </a:r>
            <a:r>
              <a:rPr lang="en-US" dirty="0">
                <a:solidFill>
                  <a:srgbClr val="FF3399"/>
                </a:solidFill>
              </a:rPr>
              <a:t> file B</a:t>
            </a:r>
          </a:p>
        </p:txBody>
      </p:sp>
    </p:spTree>
    <p:extLst>
      <p:ext uri="{BB962C8B-B14F-4D97-AF65-F5344CB8AC3E}">
        <p14:creationId xmlns:p14="http://schemas.microsoft.com/office/powerpoint/2010/main" val="708753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059" r="-20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8347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06090"/>
          </a:xfrm>
        </p:spPr>
        <p:txBody>
          <a:bodyPr/>
          <a:lstStyle/>
          <a:p>
            <a:r>
              <a:rPr lang="id-ID" dirty="0"/>
              <a:t>steganography</a:t>
            </a:r>
            <a:endParaRPr lang="en-US" dirty="0"/>
          </a:p>
        </p:txBody>
      </p:sp>
      <p:pic>
        <p:nvPicPr>
          <p:cNvPr id="1026" name="Picture 2" descr="C:\Users\Totok  Prihantoro\Desktop\ScreenHunter_38 Nov. 03 00.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047" y="1412777"/>
            <a:ext cx="5675296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118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77200" cy="822960"/>
          </a:xfr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id-ID" dirty="0">
                <a:ea typeface="+mj-ea"/>
              </a:rPr>
              <a:t>4. </a:t>
            </a:r>
            <a:r>
              <a:rPr lang="en-US" dirty="0">
                <a:ea typeface="+mj-ea"/>
              </a:rPr>
              <a:t>Report (Presentation)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08720"/>
            <a:ext cx="8077200" cy="48800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2400" dirty="0" err="1">
                <a:ea typeface="+mn-ea"/>
              </a:rPr>
              <a:t>Laporan</a:t>
            </a:r>
            <a:r>
              <a:rPr lang="en-US" sz="2400" dirty="0">
                <a:ea typeface="+mn-ea"/>
              </a:rPr>
              <a:t> </a:t>
            </a:r>
            <a:r>
              <a:rPr lang="en-US" sz="2400" dirty="0" err="1">
                <a:ea typeface="+mn-ea"/>
              </a:rPr>
              <a:t>kegiatan</a:t>
            </a:r>
            <a:r>
              <a:rPr lang="en-US" sz="2400" dirty="0">
                <a:ea typeface="+mn-ea"/>
              </a:rPr>
              <a:t> </a:t>
            </a:r>
            <a:r>
              <a:rPr lang="en-US" sz="2400" dirty="0" err="1">
                <a:ea typeface="+mn-ea"/>
              </a:rPr>
              <a:t>sejak</a:t>
            </a:r>
            <a:r>
              <a:rPr lang="en-US" sz="2400" dirty="0">
                <a:ea typeface="+mn-ea"/>
              </a:rPr>
              <a:t> </a:t>
            </a:r>
            <a:r>
              <a:rPr lang="en-US" sz="2400" dirty="0" err="1">
                <a:ea typeface="+mn-ea"/>
              </a:rPr>
              <a:t>awal</a:t>
            </a:r>
            <a:r>
              <a:rPr lang="en-US" sz="2400" dirty="0">
                <a:ea typeface="+mn-ea"/>
              </a:rPr>
              <a:t> </a:t>
            </a:r>
            <a:r>
              <a:rPr lang="en-US" sz="2400" dirty="0" err="1">
                <a:ea typeface="+mn-ea"/>
              </a:rPr>
              <a:t>masuk</a:t>
            </a:r>
            <a:r>
              <a:rPr lang="en-US" sz="2400" dirty="0">
                <a:ea typeface="+mn-ea"/>
              </a:rPr>
              <a:t> TKP</a:t>
            </a:r>
            <a:r>
              <a:rPr lang="id-ID" sz="2400" dirty="0">
                <a:ea typeface="+mn-ea"/>
              </a:rPr>
              <a:t>/sejak diterima oleh examiner</a:t>
            </a:r>
            <a:r>
              <a:rPr lang="en-US" sz="2400" dirty="0">
                <a:ea typeface="+mn-ea"/>
              </a:rPr>
              <a:t> </a:t>
            </a:r>
            <a:r>
              <a:rPr lang="en-US" sz="2400" dirty="0" err="1">
                <a:ea typeface="+mn-ea"/>
              </a:rPr>
              <a:t>hingga</a:t>
            </a:r>
            <a:r>
              <a:rPr lang="en-US" sz="2400" dirty="0">
                <a:ea typeface="+mn-ea"/>
              </a:rPr>
              <a:t> </a:t>
            </a:r>
            <a:r>
              <a:rPr lang="en-US" sz="2400" dirty="0" err="1">
                <a:ea typeface="+mn-ea"/>
              </a:rPr>
              <a:t>selesai</a:t>
            </a:r>
            <a:r>
              <a:rPr lang="en-US" sz="2400" dirty="0">
                <a:ea typeface="+mn-ea"/>
              </a:rPr>
              <a:t> proses </a:t>
            </a:r>
            <a:r>
              <a:rPr lang="en-US" sz="2400" dirty="0" err="1">
                <a:ea typeface="+mn-ea"/>
              </a:rPr>
              <a:t>analisa</a:t>
            </a:r>
            <a:r>
              <a:rPr lang="en-US" sz="2400" dirty="0">
                <a:ea typeface="+mn-ea"/>
              </a:rPr>
              <a:t>, </a:t>
            </a:r>
            <a:r>
              <a:rPr lang="en-US" sz="2400" dirty="0" err="1">
                <a:ea typeface="+mn-ea"/>
              </a:rPr>
              <a:t>termasuk</a:t>
            </a:r>
            <a:r>
              <a:rPr lang="en-US" sz="2400" dirty="0">
                <a:ea typeface="+mn-ea"/>
              </a:rPr>
              <a:t> </a:t>
            </a:r>
            <a:r>
              <a:rPr lang="en-US" sz="2400" dirty="0" err="1">
                <a:ea typeface="+mn-ea"/>
              </a:rPr>
              <a:t>hasil</a:t>
            </a:r>
            <a:r>
              <a:rPr lang="en-US" sz="2400" dirty="0">
                <a:ea typeface="+mn-ea"/>
              </a:rPr>
              <a:t> yang </a:t>
            </a:r>
            <a:r>
              <a:rPr lang="en-US" sz="2400" dirty="0" err="1">
                <a:ea typeface="+mn-ea"/>
              </a:rPr>
              <a:t>diperoleh</a:t>
            </a:r>
            <a:r>
              <a:rPr lang="id-ID" sz="2400" dirty="0">
                <a:ea typeface="+mn-ea"/>
              </a:rPr>
              <a:t>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id-ID" sz="2400" dirty="0">
                <a:ea typeface="+mn-ea"/>
              </a:rPr>
              <a:t>Isi laporan :</a:t>
            </a:r>
            <a:r>
              <a:rPr lang="en-US" sz="2400" dirty="0">
                <a:ea typeface="+mn-ea"/>
              </a:rPr>
              <a:t> </a:t>
            </a:r>
          </a:p>
          <a:p>
            <a:pPr marL="521208" lvl="1" eaLnBrk="1" fontAlgn="auto" hangingPunct="1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id-ID" sz="2400" dirty="0">
                <a:solidFill>
                  <a:schemeClr val="tx1">
                    <a:tint val="85000"/>
                  </a:schemeClr>
                </a:solidFill>
                <a:ea typeface="+mn-ea"/>
              </a:rPr>
              <a:t>Data teknis komputer yang dieksaminasi</a:t>
            </a:r>
            <a:r>
              <a:rPr lang="en-US" sz="2400" dirty="0">
                <a:solidFill>
                  <a:schemeClr val="tx1">
                    <a:tint val="85000"/>
                  </a:schemeClr>
                </a:solidFill>
                <a:ea typeface="+mn-ea"/>
              </a:rPr>
              <a:t> </a:t>
            </a:r>
          </a:p>
          <a:p>
            <a:pPr marL="521208" lvl="1" eaLnBrk="1" fontAlgn="auto" hangingPunct="1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id-ID" sz="2400" dirty="0">
                <a:solidFill>
                  <a:schemeClr val="tx1">
                    <a:tint val="85000"/>
                  </a:schemeClr>
                </a:solidFill>
              </a:rPr>
              <a:t>Hasil verifikasi nilai hash untuk menjamin integritas data</a:t>
            </a:r>
            <a:endParaRPr lang="en-US" sz="2400" dirty="0">
              <a:solidFill>
                <a:schemeClr val="tx1">
                  <a:tint val="85000"/>
                </a:schemeClr>
              </a:solidFill>
              <a:ea typeface="+mn-ea"/>
            </a:endParaRPr>
          </a:p>
          <a:p>
            <a:pPr marL="521208" lvl="1" eaLnBrk="1" fontAlgn="auto" hangingPunct="1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r>
              <a:rPr lang="id-ID" sz="2400" dirty="0">
                <a:solidFill>
                  <a:schemeClr val="tx1">
                    <a:tint val="85000"/>
                  </a:schemeClr>
                </a:solidFill>
              </a:rPr>
              <a:t>File-file yang relevan dengan kasus:</a:t>
            </a:r>
          </a:p>
          <a:p>
            <a:pPr marL="801688" lvl="1" indent="-255588" eaLnBrk="1" fontAlgn="auto" hangingPunct="1">
              <a:spcAft>
                <a:spcPts val="0"/>
              </a:spcAft>
              <a:buClr>
                <a:schemeClr val="accent4"/>
              </a:buClr>
              <a:defRPr/>
            </a:pPr>
            <a:r>
              <a:rPr lang="id-ID" sz="2400" dirty="0">
                <a:solidFill>
                  <a:schemeClr val="tx1">
                    <a:tint val="85000"/>
                  </a:schemeClr>
                </a:solidFill>
                <a:ea typeface="+mn-ea"/>
              </a:rPr>
              <a:t>Nama file</a:t>
            </a:r>
          </a:p>
          <a:p>
            <a:pPr marL="801688" lvl="1" indent="-255588" eaLnBrk="1" fontAlgn="auto" hangingPunct="1">
              <a:spcAft>
                <a:spcPts val="0"/>
              </a:spcAft>
              <a:buClr>
                <a:schemeClr val="accent4"/>
              </a:buClr>
              <a:defRPr/>
            </a:pPr>
            <a:r>
              <a:rPr lang="id-ID" sz="2400" dirty="0">
                <a:solidFill>
                  <a:schemeClr val="tx1">
                    <a:tint val="85000"/>
                  </a:schemeClr>
                </a:solidFill>
              </a:rPr>
              <a:t>Lokasi file</a:t>
            </a:r>
          </a:p>
          <a:p>
            <a:pPr marL="801688" lvl="1" indent="-255588" eaLnBrk="1" fontAlgn="auto" hangingPunct="1">
              <a:spcAft>
                <a:spcPts val="0"/>
              </a:spcAft>
              <a:buClr>
                <a:schemeClr val="accent4"/>
              </a:buClr>
              <a:defRPr/>
            </a:pPr>
            <a:r>
              <a:rPr lang="id-ID" sz="2400" dirty="0">
                <a:solidFill>
                  <a:schemeClr val="tx1">
                    <a:tint val="85000"/>
                  </a:schemeClr>
                </a:solidFill>
                <a:ea typeface="+mn-ea"/>
              </a:rPr>
              <a:t>Hash values</a:t>
            </a:r>
          </a:p>
          <a:p>
            <a:pPr marL="801688" lvl="1" indent="-255588" eaLnBrk="1" fontAlgn="auto" hangingPunct="1">
              <a:spcAft>
                <a:spcPts val="0"/>
              </a:spcAft>
              <a:buClr>
                <a:schemeClr val="accent4"/>
              </a:buClr>
              <a:defRPr/>
            </a:pPr>
            <a:r>
              <a:rPr lang="id-ID" sz="2400" dirty="0">
                <a:solidFill>
                  <a:schemeClr val="tx1">
                    <a:tint val="85000"/>
                  </a:schemeClr>
                </a:solidFill>
              </a:rPr>
              <a:t>Time stamp (created, last modified, last accessed)</a:t>
            </a:r>
          </a:p>
          <a:p>
            <a:pPr marL="801688" lvl="1" indent="-255588" eaLnBrk="1" fontAlgn="auto" hangingPunct="1">
              <a:spcAft>
                <a:spcPts val="0"/>
              </a:spcAft>
              <a:buClr>
                <a:schemeClr val="accent4"/>
              </a:buClr>
              <a:defRPr/>
            </a:pPr>
            <a:r>
              <a:rPr lang="id-ID" sz="2400" dirty="0">
                <a:solidFill>
                  <a:schemeClr val="tx1">
                    <a:tint val="85000"/>
                  </a:schemeClr>
                </a:solidFill>
                <a:ea typeface="+mn-ea"/>
              </a:rPr>
              <a:t>Komentar examiner</a:t>
            </a:r>
          </a:p>
          <a:p>
            <a:pPr marL="801688" lvl="1" indent="-255588" eaLnBrk="1" fontAlgn="auto" hangingPunct="1">
              <a:spcAft>
                <a:spcPts val="0"/>
              </a:spcAft>
              <a:buClr>
                <a:schemeClr val="accent4"/>
              </a:buClr>
              <a:defRPr/>
            </a:pPr>
            <a:r>
              <a:rPr lang="id-ID" sz="2400" dirty="0">
                <a:solidFill>
                  <a:schemeClr val="tx1">
                    <a:tint val="85000"/>
                  </a:schemeClr>
                </a:solidFill>
              </a:rPr>
              <a:t>Content file</a:t>
            </a:r>
            <a:endParaRPr lang="en-US" sz="2400" dirty="0">
              <a:solidFill>
                <a:schemeClr val="tx1">
                  <a:tint val="85000"/>
                </a:schemeClr>
              </a:solidFill>
              <a:ea typeface="+mn-ea"/>
            </a:endParaRPr>
          </a:p>
          <a:p>
            <a:pPr marL="521208" lvl="1" eaLnBrk="1" fontAlgn="auto" hangingPunct="1">
              <a:spcAft>
                <a:spcPts val="0"/>
              </a:spcAft>
              <a:buClr>
                <a:schemeClr val="accent4"/>
              </a:buClr>
              <a:buFont typeface="Wingdings 2"/>
              <a:buChar char=""/>
              <a:defRPr/>
            </a:pPr>
            <a:endParaRPr lang="en-US" sz="2400" dirty="0">
              <a:solidFill>
                <a:schemeClr val="tx1">
                  <a:tint val="8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644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id-ID" sz="4000" dirty="0"/>
              <a:t>Aspek Hukum</a:t>
            </a:r>
            <a:endParaRPr lang="en-US" altLang="id-ID" sz="4000" dirty="0">
              <a:solidFill>
                <a:schemeClr val="accent1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black">
          <a:xfrm>
            <a:off x="609600" y="1196752"/>
            <a:ext cx="79248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800" kern="0" dirty="0">
                <a:solidFill>
                  <a:schemeClr val="tx1"/>
                </a:solidFill>
              </a:rPr>
              <a:t>UU NO </a:t>
            </a:r>
            <a:r>
              <a:rPr lang="id-ID" sz="2800" kern="0" dirty="0">
                <a:solidFill>
                  <a:schemeClr val="tx1"/>
                </a:solidFill>
              </a:rPr>
              <a:t>20</a:t>
            </a:r>
            <a:r>
              <a:rPr lang="en-US" sz="2800" kern="0" dirty="0">
                <a:solidFill>
                  <a:schemeClr val="tx1"/>
                </a:solidFill>
              </a:rPr>
              <a:t> TAHUN 200</a:t>
            </a:r>
            <a:r>
              <a:rPr lang="id-ID" sz="2800" kern="0" dirty="0">
                <a:solidFill>
                  <a:schemeClr val="tx1"/>
                </a:solidFill>
              </a:rPr>
              <a:t>1</a:t>
            </a:r>
            <a:endParaRPr lang="en-US" sz="2800" kern="0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1772816"/>
            <a:ext cx="8296275" cy="449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PROSEDUR PENUGASAN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2800" b="0" dirty="0"/>
              <a:t>Surat permintaan bantuan forensik komputer kepada Deputi Kepala BPKP Bidang Investigasi:</a:t>
            </a:r>
          </a:p>
          <a:p>
            <a:pPr marL="809625" indent="-457200">
              <a:buFontTx/>
              <a:buChar char="-"/>
            </a:pPr>
            <a:r>
              <a:rPr lang="id-ID" sz="2400" b="0" dirty="0"/>
              <a:t>Pendampingan proses pengamanan komputer</a:t>
            </a:r>
          </a:p>
          <a:p>
            <a:pPr marL="809625" indent="-457200">
              <a:buFontTx/>
              <a:buChar char="-"/>
            </a:pPr>
            <a:r>
              <a:rPr lang="id-ID" sz="2400" b="0" dirty="0"/>
              <a:t>Eksaminasi barang bukti komputer yang sudah disita Penyidik</a:t>
            </a:r>
          </a:p>
          <a:p>
            <a:r>
              <a:rPr lang="id-ID" sz="2800" b="0" dirty="0"/>
              <a:t>Penyerahan media digital kepada Laboratorium Forensik Komputer BPKP disertai ekspose permasalahan &amp; bukti digital yang diperlukan</a:t>
            </a:r>
          </a:p>
          <a:p>
            <a:r>
              <a:rPr lang="id-ID" sz="2800" b="0" dirty="0"/>
              <a:t>Proses akuisisi, analisis, dan pelaporan.</a:t>
            </a:r>
          </a:p>
          <a:p>
            <a:r>
              <a:rPr lang="id-ID" sz="2800" b="0" dirty="0"/>
              <a:t>Penyerahan laporan dan pengembalian barang bukti kepada Penyidik</a:t>
            </a:r>
          </a:p>
        </p:txBody>
      </p:sp>
    </p:spTree>
    <p:extLst>
      <p:ext uri="{BB962C8B-B14F-4D97-AF65-F5344CB8AC3E}">
        <p14:creationId xmlns:p14="http://schemas.microsoft.com/office/powerpoint/2010/main" val="20589465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WordArt 4"/>
          <p:cNvSpPr>
            <a:spLocks noChangeArrowheads="1" noChangeShapeType="1" noTextEdit="1"/>
          </p:cNvSpPr>
          <p:nvPr/>
        </p:nvSpPr>
        <p:spPr bwMode="gray">
          <a:xfrm>
            <a:off x="1905000" y="4419600"/>
            <a:ext cx="55626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id-ID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8" y="908721"/>
            <a:ext cx="877155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32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DIGITAL EVIDENCE?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321681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v"/>
            </a:pPr>
            <a:r>
              <a:rPr lang="id-ID" sz="2400" dirty="0">
                <a:solidFill>
                  <a:srgbClr val="FFC000"/>
                </a:solidFill>
              </a:rPr>
              <a:t>Semua barang bukti informasi atau data baik yang tersimpan maupun yang melintas pada sistem jaringan digital, yang dapat dipertanggung jawabkan di depan pengadilan (Eoghan Casey, 2000). </a:t>
            </a:r>
            <a:endParaRPr lang="en-US" sz="2400" dirty="0">
              <a:solidFill>
                <a:srgbClr val="FFC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FFC000"/>
                </a:solidFill>
              </a:rPr>
              <a:t>I</a:t>
            </a:r>
            <a:r>
              <a:rPr lang="id-ID" sz="2400" dirty="0">
                <a:solidFill>
                  <a:srgbClr val="FFC000"/>
                </a:solidFill>
              </a:rPr>
              <a:t>nformasi yang disimpan atau dikirimkan dalam bentuk digital (</a:t>
            </a:r>
            <a:r>
              <a:rPr lang="id-ID" sz="2400" i="1" dirty="0">
                <a:solidFill>
                  <a:srgbClr val="FFC000"/>
                </a:solidFill>
              </a:rPr>
              <a:t>Scientific Working Group on Digital Evidence, </a:t>
            </a:r>
            <a:r>
              <a:rPr lang="id-ID" sz="2400" dirty="0">
                <a:solidFill>
                  <a:srgbClr val="FFC000"/>
                </a:solidFill>
              </a:rPr>
              <a:t>2007</a:t>
            </a:r>
            <a:r>
              <a:rPr lang="id-ID" sz="2400" i="1" dirty="0">
                <a:solidFill>
                  <a:srgbClr val="FFC000"/>
                </a:solidFill>
              </a:rPr>
              <a:t>)</a:t>
            </a:r>
            <a:r>
              <a:rPr lang="id-ID" sz="2400" dirty="0">
                <a:solidFill>
                  <a:srgbClr val="FFC000"/>
                </a:solidFill>
              </a:rPr>
              <a:t>.</a:t>
            </a:r>
            <a:endParaRPr lang="en-US" sz="2400" dirty="0">
              <a:solidFill>
                <a:srgbClr val="FFC000"/>
              </a:solidFill>
            </a:endParaRPr>
          </a:p>
          <a:p>
            <a:pPr>
              <a:buFont typeface="Wingdings" charset="2"/>
              <a:buChar char="v"/>
            </a:pPr>
            <a:r>
              <a:rPr lang="id-ID" sz="2400" dirty="0">
                <a:solidFill>
                  <a:srgbClr val="FFC000"/>
                </a:solidFill>
              </a:rPr>
              <a:t>Contoh barang bukti digital: alamat email,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id-ID" sz="2400" i="1" dirty="0">
                <a:solidFill>
                  <a:srgbClr val="FFC000"/>
                </a:solidFill>
              </a:rPr>
              <a:t>wordprocessor/spreadsheet files, source code</a:t>
            </a:r>
            <a:r>
              <a:rPr lang="id-ID" sz="2400" dirty="0">
                <a:solidFill>
                  <a:srgbClr val="FFC000"/>
                </a:solidFill>
              </a:rPr>
              <a:t> dari perangkat lunak, </a:t>
            </a:r>
            <a:r>
              <a:rPr lang="id-ID" sz="2400" i="1" dirty="0">
                <a:solidFill>
                  <a:srgbClr val="FFC000"/>
                </a:solidFill>
              </a:rPr>
              <a:t>files </a:t>
            </a:r>
            <a:r>
              <a:rPr lang="id-ID" sz="2400" dirty="0">
                <a:solidFill>
                  <a:srgbClr val="FFC000"/>
                </a:solidFill>
              </a:rPr>
              <a:t>berbentuk </a:t>
            </a:r>
            <a:r>
              <a:rPr lang="id-ID" sz="2400" i="1" dirty="0">
                <a:solidFill>
                  <a:srgbClr val="FFC000"/>
                </a:solidFill>
              </a:rPr>
              <a:t>image </a:t>
            </a:r>
            <a:r>
              <a:rPr lang="id-ID" sz="2400" dirty="0">
                <a:solidFill>
                  <a:srgbClr val="FFC000"/>
                </a:solidFill>
              </a:rPr>
              <a:t>(JPEG, TIF dan sebagainya), </a:t>
            </a:r>
            <a:r>
              <a:rPr lang="id-ID" sz="2400" i="1" dirty="0">
                <a:solidFill>
                  <a:srgbClr val="FFC000"/>
                </a:solidFill>
              </a:rPr>
              <a:t>web browser bookmarks, cooekies</a:t>
            </a:r>
            <a:r>
              <a:rPr lang="id-ID" sz="2400" dirty="0">
                <a:solidFill>
                  <a:srgbClr val="FFC000"/>
                </a:solidFill>
              </a:rPr>
              <a:t> serta kalender dan </a:t>
            </a:r>
            <a:r>
              <a:rPr lang="id-ID" sz="2400" i="1" dirty="0">
                <a:solidFill>
                  <a:srgbClr val="FFC000"/>
                </a:solidFill>
              </a:rPr>
              <a:t>to do list</a:t>
            </a:r>
            <a:r>
              <a:rPr lang="id-ID" sz="2400" dirty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8860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C97134D-F567-45D6-AF74-6547CCC871E7}"/>
              </a:ext>
            </a:extLst>
          </p:cNvPr>
          <p:cNvGraphicFramePr/>
          <p:nvPr/>
        </p:nvGraphicFramePr>
        <p:xfrm>
          <a:off x="2915816" y="11967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174E16-4097-4C5B-B663-8FC29F806359}"/>
              </a:ext>
            </a:extLst>
          </p:cNvPr>
          <p:cNvSpPr/>
          <p:nvPr/>
        </p:nvSpPr>
        <p:spPr>
          <a:xfrm>
            <a:off x="323528" y="2204864"/>
            <a:ext cx="3096344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Characteristic of digital evidence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1994113"/>
      </p:ext>
    </p:extLst>
  </p:cSld>
  <p:clrMapOvr>
    <a:masterClrMapping/>
  </p:clrMapOvr>
</p:sld>
</file>

<file path=ppt/theme/theme1.xml><?xml version="1.0" encoding="utf-8"?>
<a:theme xmlns:a="http://schemas.openxmlformats.org/drawingml/2006/main" name="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9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0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1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cdb2004c007l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cdb2004c007l</Template>
  <TotalTime>1569</TotalTime>
  <Words>3956</Words>
  <Application>Microsoft Office PowerPoint</Application>
  <PresentationFormat>On-screen Show (4:3)</PresentationFormat>
  <Paragraphs>761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17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cdb2004c007l</vt:lpstr>
      <vt:lpstr>Horizon</vt:lpstr>
      <vt:lpstr>1_Horizon</vt:lpstr>
      <vt:lpstr>2_Horizon</vt:lpstr>
      <vt:lpstr>3_Horizon</vt:lpstr>
      <vt:lpstr>4_Horizon</vt:lpstr>
      <vt:lpstr>5_Horizon</vt:lpstr>
      <vt:lpstr>7_Horizon</vt:lpstr>
      <vt:lpstr>1_cdb2004c007l</vt:lpstr>
      <vt:lpstr>8_Horizon</vt:lpstr>
      <vt:lpstr>Office Theme</vt:lpstr>
      <vt:lpstr>1_Office Theme</vt:lpstr>
      <vt:lpstr>2_Office Theme</vt:lpstr>
      <vt:lpstr>9_Horizon</vt:lpstr>
      <vt:lpstr>10_Horizon</vt:lpstr>
      <vt:lpstr>11_Horizon</vt:lpstr>
      <vt:lpstr>3_Office Theme</vt:lpstr>
      <vt:lpstr>PowerPoint Presentation</vt:lpstr>
      <vt:lpstr>PowerPoint Presentation</vt:lpstr>
      <vt:lpstr>BUKTI DIGITAL &amp; TINDAK PIDANA</vt:lpstr>
      <vt:lpstr>BUKTI DIGITAL &amp; TINDAK PIDANA</vt:lpstr>
      <vt:lpstr>Bukti Digital dalam TPK</vt:lpstr>
      <vt:lpstr>Aspek Hukum</vt:lpstr>
      <vt:lpstr>PowerPoint Presentation</vt:lpstr>
      <vt:lpstr>WHAT IS DIGITAL EVIDENCE?</vt:lpstr>
      <vt:lpstr>PowerPoint Presentation</vt:lpstr>
      <vt:lpstr>HOW DIGITAL EVIDENCE IS CREATED AND STORED?</vt:lpstr>
      <vt:lpstr>Computer / digital forensics?</vt:lpstr>
      <vt:lpstr>Penanganan Barang Bukti Digital</vt:lpstr>
      <vt:lpstr>BEST PRACTICE Computer Forensics</vt:lpstr>
      <vt:lpstr>PowerPoint Presentation</vt:lpstr>
      <vt:lpstr>PowerPoint Presentation</vt:lpstr>
      <vt:lpstr>Tahapan Computer ForensiCS </vt:lpstr>
      <vt:lpstr>1. Identification</vt:lpstr>
      <vt:lpstr>PENGAMANAN MEDIA SASARAN (1)</vt:lpstr>
      <vt:lpstr>PowerPoint Presentation</vt:lpstr>
      <vt:lpstr>PowerPoint Presentation</vt:lpstr>
      <vt:lpstr>PENGAMANAN MEDIA SASARAN (2)</vt:lpstr>
      <vt:lpstr>PENGAMANAN MEDIA SASARAN (3)</vt:lpstr>
      <vt:lpstr>PENGAMANAN MEDIA SASARAN (3)</vt:lpstr>
      <vt:lpstr>PENGAMANAN MEDIA SASARAN (4)</vt:lpstr>
      <vt:lpstr>PowerPoint Presentation</vt:lpstr>
      <vt:lpstr>PowerPoint Presentation</vt:lpstr>
      <vt:lpstr>PowerPoint Presentation</vt:lpstr>
      <vt:lpstr>PowerPoint Presentation</vt:lpstr>
      <vt:lpstr>2. Preservation (Imaging)</vt:lpstr>
      <vt:lpstr>WRITE BLOCKER</vt:lpstr>
      <vt:lpstr>PowerPoint Presentation</vt:lpstr>
      <vt:lpstr>INTEGRITAS DATA </vt:lpstr>
      <vt:lpstr>3. Examination (Analysis)</vt:lpstr>
      <vt:lpstr>Examination (Analysis)</vt:lpstr>
      <vt:lpstr>DELETED File/folder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steganography</vt:lpstr>
      <vt:lpstr>4. Report (Presentation)</vt:lpstr>
      <vt:lpstr>PROSEDUR PENUGASAN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ismail - [2010]</dc:creator>
  <cp:lastModifiedBy>rahmen.josss</cp:lastModifiedBy>
  <cp:revision>96</cp:revision>
  <dcterms:created xsi:type="dcterms:W3CDTF">2015-03-11T09:50:32Z</dcterms:created>
  <dcterms:modified xsi:type="dcterms:W3CDTF">2022-10-03T23:04:23Z</dcterms:modified>
</cp:coreProperties>
</file>